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  <p:sldMasterId id="2147483665" r:id="rId5"/>
    <p:sldMasterId id="2147483677" r:id="rId6"/>
  </p:sldMasterIdLst>
  <p:notesMasterIdLst>
    <p:notesMasterId r:id="rId17"/>
  </p:notesMasterIdLst>
  <p:handoutMasterIdLst>
    <p:handoutMasterId r:id="rId18"/>
  </p:handoutMasterIdLst>
  <p:sldIdLst>
    <p:sldId id="256" r:id="rId7"/>
    <p:sldId id="271" r:id="rId8"/>
    <p:sldId id="279" r:id="rId9"/>
    <p:sldId id="282" r:id="rId10"/>
    <p:sldId id="283" r:id="rId11"/>
    <p:sldId id="281" r:id="rId12"/>
    <p:sldId id="285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Step1" id="{B9B51309-D148-4332-87C2-07BE32FBCA3B}">
          <p14:sldIdLst>
            <p14:sldId id="271"/>
            <p14:sldId id="279"/>
            <p14:sldId id="282"/>
            <p14:sldId id="283"/>
            <p14:sldId id="281"/>
            <p14:sldId id="285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242" autoAdjust="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2075-F96E-4CF2-A649-155320CC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AFDF7-20FA-4133-84F0-F922FFA7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C5386-3A5A-4658-8416-59EB18D8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D847-C346-446C-B0B4-D6E662CC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6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9B266-3603-4574-B395-A97F4B37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1EC3-CAAF-473E-859E-490D9FAA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B814-0FED-4868-98F6-BF71B1C4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5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CCD7-5EAF-4347-A61E-A6FD47F4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F502-877E-42CA-B111-B4B14D03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4378-6191-47E4-96CB-279D7C816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57F70-0329-4EE7-9EE0-09AECBAD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09747-96A3-4D2C-B0FC-6AC94EB1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555CE-D1C4-4B2F-8A45-76166FE5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A370-3DED-41ED-9A42-5188B828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87995-C082-4BAD-9409-85F556024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87761-1E58-43C2-A7C2-1D96EE2E7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79161-166C-4E83-AB78-0FC00BD6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11AC6-ACB7-49D4-910F-C5D0CAA1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29DE2-2F74-41AF-BE39-1EB162D5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05E0-B42D-412B-92CE-CF48C713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86E82-B9DF-407E-BAB0-64324BB96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8B179-84E3-4A7D-81C9-6B4C397EA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DB1E4-68B3-4C23-837F-77747882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EDE9D-0017-4E4C-8908-5A59F185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5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9E011-DDD3-48CA-BE80-6D020EAB1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9CA32-1B73-4120-B765-3F6098F7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45F3-1F9D-4D79-917E-0BA63357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E07C3-E597-4ECD-8BF0-09D6EDA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6DD78-2CFD-4221-A1C2-D1234C74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9/23/2019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71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52567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9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109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9/23/2019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16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776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279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80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786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076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166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7135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96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55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071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275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98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9244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788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EEDEC3-62C2-4363-BB26-E6EA189516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80000" y="1757325"/>
            <a:ext cx="11232000" cy="4038029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sub-header text. Indent for secondary levels and bullets. Or use buttons to add content, </a:t>
            </a:r>
          </a:p>
          <a:p>
            <a:pPr lvl="1"/>
            <a:r>
              <a:rPr lang="en-US"/>
              <a:t>Indent Level 1—Body copy</a:t>
            </a:r>
          </a:p>
          <a:p>
            <a:pPr lvl="2"/>
            <a:r>
              <a:rPr lang="en-US"/>
              <a:t>Indent Level 2—Bullets start here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  <a:p>
            <a:pPr lvl="6"/>
            <a:r>
              <a:rPr lang="en-US"/>
              <a:t>Sixth level</a:t>
            </a:r>
          </a:p>
          <a:p>
            <a:pPr lvl="7"/>
            <a:r>
              <a:rPr lang="en-US"/>
              <a:t>Seventh level</a:t>
            </a:r>
          </a:p>
          <a:p>
            <a:pPr lvl="8"/>
            <a:r>
              <a:rPr lang="en-US"/>
              <a:t>Eighth level</a:t>
            </a:r>
          </a:p>
          <a:p>
            <a:pPr lvl="0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Click to add page title here, refrain from using more than one line</a:t>
            </a:r>
            <a:endParaRPr lang="en-GB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987FCF32-D214-442E-8F51-155266223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5612" y="6398091"/>
            <a:ext cx="3860800" cy="12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© 2017 Kodak Alaris Inc.</a:t>
            </a:r>
          </a:p>
        </p:txBody>
      </p:sp>
    </p:spTree>
    <p:extLst>
      <p:ext uri="{BB962C8B-B14F-4D97-AF65-F5344CB8AC3E}">
        <p14:creationId xmlns:p14="http://schemas.microsoft.com/office/powerpoint/2010/main" val="6387264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FB4262-ADC6-F542-922D-7BD97A35AADF}"/>
              </a:ext>
            </a:extLst>
          </p:cNvPr>
          <p:cNvSpPr/>
          <p:nvPr userDrawn="1"/>
        </p:nvSpPr>
        <p:spPr>
          <a:xfrm>
            <a:off x="0" y="0"/>
            <a:ext cx="40581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5CA216-86B9-9348-9379-7E8F2E1B6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409302"/>
            <a:ext cx="3274423" cy="1262744"/>
          </a:xfrm>
        </p:spPr>
        <p:txBody>
          <a:bodyPr>
            <a:noAutofit/>
          </a:bodyPr>
          <a:lstStyle>
            <a:lvl1pPr marL="0" indent="0" algn="l">
              <a:buNone/>
              <a:defRPr sz="4000" b="1" i="0" spc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Slide title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3BACFF-2839-5B48-A4E3-47D34B28E5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3291" y="856631"/>
            <a:ext cx="7184571" cy="530032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7C152B6-635D-A242-99C5-6174925273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3291" y="409302"/>
            <a:ext cx="718457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 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2AD60-7EE4-EB4A-8A36-7BC2DCBDED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275" y="6346520"/>
            <a:ext cx="1517649" cy="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481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27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0044-FB56-41FC-96B9-B90925EB4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2620-6FC2-4895-867F-A93AE76B0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B8B57-2602-4355-9F5E-DED79897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4EFCF-5123-4CDF-876A-35769A77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C3AAB-9838-47B5-8EE1-01ABB123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EB53-A37D-4C89-B198-C2256F4A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D9B1-691E-4C9A-BE77-B2D8AC922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EE9E9-C008-4FCE-A524-30D5752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4CC93-D0EB-4645-B5BC-2FD32CB9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024B2-95B3-4E9B-B7F7-9C70FBA2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4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0CAD-BF54-4CCE-99AF-BA35EA28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B4A35-1917-4FE5-8D6F-AD1752BE6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24D8E-9F9F-4CAF-8EAE-DC429BF9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1B4F9-5F8F-4DC8-909B-8DEA724B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D2B8C-2AA0-484D-BC03-8E53E5FA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0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EC58-3504-4421-B0A6-7D18A713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B7C8-0C52-4FB1-A21C-C5F38218D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72CC-7711-4FD0-8176-8F4A2C77E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2A0D1-CC4F-464C-A70B-B5F45CC2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864BB-2FA3-4750-B257-59D0C789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34B0C-A561-4FD5-835D-38E17F35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ED62-B6DD-420B-9732-1A3DC62F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45224-7DA0-4DA7-825D-03CF9F82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48731-AB94-442B-9A9A-1CEBB9884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CF88B-DA2B-4D13-B7F4-92E638315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4E40E-FA6F-4165-8C7F-8BD3F779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70CAB-E13D-4ED1-B58E-30068A65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97DC4-897F-46C0-BDBB-C8FA4349291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AEB25-2E41-425A-9273-CA0A1832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755BC-9946-44BD-AD86-CB9D89DF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A1E49B-56A3-40FB-B93C-3EE947D27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5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3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7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scncuser2/user**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XNI0yZ" TargetMode="External"/><Relationship Id="rId2" Type="http://schemas.openxmlformats.org/officeDocument/2006/relationships/hyperlink" Target="https://bit.ly/2G1CkH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S2vvKu" TargetMode="External"/><Relationship Id="rId5" Type="http://schemas.openxmlformats.org/officeDocument/2006/relationships/hyperlink" Target="https://bit.ly/2NG7p9N" TargetMode="External"/><Relationship Id="rId4" Type="http://schemas.openxmlformats.org/officeDocument/2006/relationships/hyperlink" Target="https://bit.ly/2XQAmU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XzYETo" TargetMode="External"/><Relationship Id="rId3" Type="http://schemas.openxmlformats.org/officeDocument/2006/relationships/hyperlink" Target="http://for-distribution-cwk.s3-ap-northeast-2.amazonaws.com/aws101_hol_linux_userdata.txt" TargetMode="External"/><Relationship Id="rId7" Type="http://schemas.openxmlformats.org/officeDocument/2006/relationships/hyperlink" Target="https://bit.ly/32cma7x" TargetMode="External"/><Relationship Id="rId2" Type="http://schemas.openxmlformats.org/officeDocument/2006/relationships/hyperlink" Target="https://docs.microsoft.com/en-us/azure/virtual-machine-scale-sets/tutorial-use-custom-image-cl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rmadus/skcnc_miniproj.git" TargetMode="External"/><Relationship Id="rId5" Type="http://schemas.openxmlformats.org/officeDocument/2006/relationships/hyperlink" Target="https://docs.aws.amazon.com/ko_kr/AWSEC2/latest/UserGuide/ec2-lamp-amazon-linux-2.html" TargetMode="External"/><Relationship Id="rId4" Type="http://schemas.openxmlformats.org/officeDocument/2006/relationships/hyperlink" Target="https://hackernoon.com/how-to-connect-between-azure-and-aws-with-managed-services-4b03ec334e8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oma0912.tistory.com/5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zetawiki.com/wiki/CentOS7_MariaDB_%EC%84%A4%EC%B9%9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SK C&amp;C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j-lt"/>
              </a:rPr>
              <a:t>Intensive Course Work Assessment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19064-B68F-4BBA-A1A9-4FF0425A90AE}"/>
              </a:ext>
            </a:extLst>
          </p:cNvPr>
          <p:cNvSpPr txBox="1"/>
          <p:nvPr/>
        </p:nvSpPr>
        <p:spPr>
          <a:xfrm>
            <a:off x="855620" y="4854539"/>
            <a:ext cx="12843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2019.07.08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GitHub </a:t>
            </a:r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주소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07320-A527-487A-A369-9AD93D6D969F}"/>
              </a:ext>
            </a:extLst>
          </p:cNvPr>
          <p:cNvSpPr txBox="1"/>
          <p:nvPr/>
        </p:nvSpPr>
        <p:spPr>
          <a:xfrm>
            <a:off x="521207" y="1212351"/>
            <a:ext cx="91878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GitHub </a:t>
            </a:r>
            <a:r>
              <a:rPr lang="ko-KR" altLang="en-US" sz="2800"/>
              <a:t>계정 </a:t>
            </a:r>
            <a:r>
              <a:rPr lang="en-US" altLang="ko-KR" sz="2800"/>
              <a:t>: </a:t>
            </a:r>
            <a:r>
              <a:rPr lang="en-US" altLang="ko-KR" sz="2800" b="1"/>
              <a:t>skscncuser2</a:t>
            </a:r>
            <a:br>
              <a:rPr lang="en-US" altLang="ko-KR" sz="2800"/>
            </a:br>
            <a:r>
              <a:rPr lang="ko-KR" altLang="en-US" sz="2800"/>
              <a:t>패스워드 </a:t>
            </a:r>
            <a:r>
              <a:rPr lang="en-US" altLang="ko-KR" sz="2800"/>
              <a:t>: Skcnc123!@#</a:t>
            </a:r>
          </a:p>
          <a:p>
            <a:endParaRPr lang="en-US" sz="2800"/>
          </a:p>
          <a:p>
            <a:r>
              <a:rPr lang="ko-KR" altLang="en-US" sz="2800"/>
              <a:t>조별 실습</a:t>
            </a:r>
            <a:endParaRPr lang="en-US" altLang="ko-KR" sz="2800"/>
          </a:p>
          <a:p>
            <a:r>
              <a:rPr lang="en-US" sz="2800"/>
              <a:t>https://github.com/skscncuser2/group*.git</a:t>
            </a:r>
          </a:p>
          <a:p>
            <a:r>
              <a:rPr lang="en-US" altLang="ko-KR" sz="2800"/>
              <a:t>ex)group1, group2 ....</a:t>
            </a:r>
          </a:p>
          <a:p>
            <a:endParaRPr lang="en-US" sz="2800">
              <a:hlinkClick r:id="rId2"/>
            </a:endParaRPr>
          </a:p>
          <a:p>
            <a:endParaRPr lang="en-US" sz="2800">
              <a:hlinkClick r:id="rId2"/>
            </a:endParaRPr>
          </a:p>
          <a:p>
            <a:r>
              <a:rPr lang="ko-KR" altLang="en-US" sz="2800"/>
              <a:t>개인 실습 자료</a:t>
            </a:r>
            <a:endParaRPr lang="en-US" sz="2800">
              <a:hlinkClick r:id="rId2"/>
            </a:endParaRPr>
          </a:p>
          <a:p>
            <a:r>
              <a:rPr lang="en-US" sz="2800"/>
              <a:t>https://github.com/skscncuser2/user**.git</a:t>
            </a:r>
          </a:p>
          <a:p>
            <a:endParaRPr lang="en-US" sz="2800"/>
          </a:p>
          <a:p>
            <a:r>
              <a:rPr lang="en-US" sz="2800"/>
              <a:t>ex) user01, user02 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DF72D5-44CD-4A16-B988-F7A3BA53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93"/>
            <a:ext cx="65" cy="414814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8241" rIns="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7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목표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3D73DDA2-55BA-4818-B3CC-4CA868AF3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091865"/>
              </p:ext>
            </p:extLst>
          </p:nvPr>
        </p:nvGraphicFramePr>
        <p:xfrm>
          <a:off x="818955" y="2101938"/>
          <a:ext cx="10426110" cy="4204494"/>
        </p:xfrm>
        <a:graphic>
          <a:graphicData uri="http://schemas.openxmlformats.org/drawingml/2006/table">
            <a:tbl>
              <a:tblPr/>
              <a:tblGrid>
                <a:gridCol w="74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660">
                  <a:extLst>
                    <a:ext uri="{9D8B030D-6E8A-4147-A177-3AD203B41FA5}">
                      <a16:colId xmlns:a16="http://schemas.microsoft.com/office/drawing/2014/main" val="2989583121"/>
                    </a:ext>
                  </a:extLst>
                </a:gridCol>
                <a:gridCol w="4413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501">
                <a:tc rowSpan="7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spc="-100" dirty="0" err="1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교육내용</a:t>
                      </a:r>
                      <a:endParaRPr sz="1000" b="1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0568">
                        <a:defRPr sz="1800"/>
                      </a:pPr>
                      <a:r>
                        <a:rPr sz="1000" b="1" spc="-100" dirty="0" err="1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  <a:endParaRPr sz="1000" b="1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0568">
                        <a:defRPr sz="1800"/>
                      </a:pPr>
                      <a:r>
                        <a:rPr sz="1000" b="1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주제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0568">
                        <a:defRPr sz="1800"/>
                      </a:pPr>
                      <a:r>
                        <a:rPr sz="1000" b="1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시간(h)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0568">
                        <a:defRPr sz="1800"/>
                      </a:pPr>
                      <a:r>
                        <a:rPr lang="ko-KR" altLang="en-US" sz="1000" b="1" spc="-100" dirty="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실습 목표</a:t>
                      </a:r>
                      <a:endParaRPr sz="1000" b="1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90568">
                        <a:defRPr sz="1800"/>
                      </a:pPr>
                      <a:r>
                        <a:rPr sz="1000" b="1" spc="-100" dirty="0" err="1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</a:t>
                      </a:r>
                      <a:r>
                        <a:rPr sz="1000" b="1" spc="-100" dirty="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sz="1000" b="1" spc="-100" dirty="0" err="1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학습내용</a:t>
                      </a:r>
                      <a:endParaRPr sz="1000" b="1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spc="-100" dirty="0" err="1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1일</a:t>
                      </a:r>
                      <a:r>
                        <a:rPr lang="ko-KR" altLang="en-US" sz="1000" spc="-100" dirty="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90568">
                        <a:defRPr sz="1800"/>
                      </a:pPr>
                      <a:r>
                        <a:rPr lang="ko-KR" alt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 실습 소개  및  환경 준비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0669" marR="30669" marT="30669" marB="3066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1h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90568" rtl="0" eaLnBrk="1" latinLnBrk="1" hangingPunct="1">
                        <a:buSzPct val="100000"/>
                        <a:buFont typeface="Arial" panose="020B0604020202020204" pitchFamily="34" charset="0"/>
                        <a:buNone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 실습소개</a:t>
                      </a:r>
                      <a:endParaRPr lang="en-US" altLang="ko-KR" sz="1000" kern="1200" spc="-10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 실습 수행 계획 안내 </a:t>
                      </a:r>
                      <a:endParaRPr lang="en-US" altLang="ko-KR" sz="1000" kern="1200" spc="-10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 실습 환경 및</a:t>
                      </a:r>
                      <a:r>
                        <a:rPr lang="ko-KR" altLang="en-US" sz="1000" kern="1200" spc="-100" baseline="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실습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방법론 설명</a:t>
                      </a:r>
                      <a:endParaRPr lang="en-US" altLang="ko-KR" sz="1000" kern="1200" spc="-10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90568">
                        <a:defRPr sz="1800"/>
                      </a:pPr>
                      <a:r>
                        <a:rPr lang="ko-KR" alt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코드형 인프라  환경 설정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0669" marR="30669" marT="30669" marB="3066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4h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90568" rtl="0" eaLnBrk="1" latinLnBrk="1" hangingPunct="1">
                        <a:buSzPct val="100000"/>
                        <a:buFont typeface="Arial" panose="020B0604020202020204" pitchFamily="34" charset="0"/>
                        <a:buNone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전통적인 인프라 구축 방식에서  클라우드 기반 코드형 인프라 구축 방법 습득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Terraform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통한 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AWS, Azure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배포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292753"/>
                  </a:ext>
                </a:extLst>
              </a:tr>
              <a:tr h="704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90568">
                        <a:defRPr sz="1800"/>
                      </a:pPr>
                      <a:r>
                        <a:rPr lang="ko-KR" alt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 클라우드 네트워크 구축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0669" marR="30669" marT="30669" marB="3066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2h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90568" rtl="0" eaLnBrk="1" latinLnBrk="1" hangingPunct="1">
                        <a:buSzPct val="100000"/>
                        <a:buFont typeface="Arial" panose="020B0604020202020204" pitchFamily="34" charset="0"/>
                        <a:buNone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멀티 클라우드 전략과 실제 구축 방법을 익힘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  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Azure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 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VPN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 구축</a:t>
                      </a:r>
                      <a:endParaRPr lang="en-US" altLang="ko-KR" sz="1000" kern="1200" spc="-10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프레미스와   클라우드  연결 방법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150610"/>
                  </a:ext>
                </a:extLst>
              </a:tr>
              <a:tr h="704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90568">
                        <a:defRPr sz="1800"/>
                      </a:pPr>
                      <a:r>
                        <a:rPr lang="ko-KR" alt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어플리케이션 배포 환경 구축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0669" marR="30669" marT="30669" marB="3066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3h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90568" rtl="0" eaLnBrk="1" latinLnBrk="1" hangingPunct="1">
                        <a:buSzPct val="100000"/>
                        <a:buFont typeface="Arial" panose="020B0604020202020204" pitchFamily="34" charset="0"/>
                        <a:buNone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DevOps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이해하고 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CDI/CD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 구축을 익힘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GitHub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통한 소스 관리 및 배포</a:t>
                      </a:r>
                      <a:endParaRPr lang="en-US" altLang="ko-KR" sz="1000" kern="1200" spc="-10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VSTS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혹은 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CloudPipeline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등의  배포 자동화 관리 서비스 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887497"/>
                  </a:ext>
                </a:extLst>
              </a:tr>
              <a:tr h="704581">
                <a:tc vMerge="1"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000" b="1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>
                      <a:solidFill>
                        <a:srgbClr val="BFBFBF"/>
                      </a:solidFill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FBFBF"/>
                      </a:solidFill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FBFBF"/>
                      </a:solidFill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90568">
                        <a:defRPr sz="1800"/>
                      </a:pPr>
                      <a:r>
                        <a:rPr lang="ko-KR" alt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글로벌 부하 분산 서비스 구축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0669" marR="30669" marT="30669" marB="3066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2h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90568" rtl="0" eaLnBrk="1" latinLnBrk="1" hangingPunct="1">
                        <a:buSzPct val="100000"/>
                        <a:buFont typeface="Arial" panose="020B0604020202020204" pitchFamily="34" charset="0"/>
                        <a:buNone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단일 지역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업체 장애를 우회할 수 있는 멀티 클라우드 전략을 이해하고 실제 구축 방법을 익힘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글로벌 부하 분산 서비스 종류 및 각 서비스 구축 방법</a:t>
                      </a:r>
                      <a:endParaRPr lang="en-US" altLang="ko-KR" sz="1000" kern="1200" spc="-10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 Route53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 </a:t>
                      </a: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Azure Traffic Manager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통한 글로벌 부하 분산 서비스 구축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754724"/>
                  </a:ext>
                </a:extLst>
              </a:tr>
              <a:tr h="704581">
                <a:tc vMerge="1"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000" b="1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>
                      <a:solidFill>
                        <a:srgbClr val="BFBFBF"/>
                      </a:solidFill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FBFBF"/>
                      </a:solidFill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90568">
                        <a:defRPr sz="1800"/>
                      </a:pPr>
                      <a:r>
                        <a:rPr lang="ko-KR" alt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모니터링 서비스 구축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0669" marR="30669" marT="30669" marB="3066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0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2h</a:t>
                      </a:r>
                      <a:endParaRPr sz="10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90568" rtl="0" eaLnBrk="1" latinLnBrk="1" hangingPunct="1">
                        <a:buSzPct val="100000"/>
                        <a:buFont typeface="Arial" panose="020B0604020202020204" pitchFamily="34" charset="0"/>
                        <a:buNone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클라우드 인프라 모니터링 서비스 구축을 통해 장애 최소화 및 가용성 극대화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90568" rtl="0" eaLnBrk="1" latinLnBrk="1" hangingPunct="1">
                        <a:buSzPct val="100000"/>
                        <a:buFont typeface="Arial" panose="020B0604020202020204" pitchFamily="34" charset="0"/>
                        <a:buChar char="•"/>
                        <a:defRPr sz="1000" spc="-100">
                          <a:solidFill>
                            <a:srgbClr val="404040"/>
                          </a:solidFill>
                        </a:defRPr>
                      </a:pPr>
                      <a:r>
                        <a:rPr lang="en-US" altLang="ko-KR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CloudWatch / Azure Monitoring </a:t>
                      </a:r>
                      <a:r>
                        <a:rPr lang="ko-KR" altLang="en-US" sz="1000" kern="1200" spc="-100">
                          <a:solidFill>
                            <a:srgbClr val="40404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통한 각 업체 인프라 서비스 모니터링 환경 구축</a:t>
                      </a:r>
                      <a:endParaRPr lang="en-US" altLang="ko-KR" sz="1000" kern="1200" spc="-100" dirty="0">
                        <a:solidFill>
                          <a:srgbClr val="40404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7783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927D34-2290-4D68-9CC0-65B8F1A8DB43}"/>
              </a:ext>
            </a:extLst>
          </p:cNvPr>
          <p:cNvSpPr txBox="1"/>
          <p:nvPr/>
        </p:nvSpPr>
        <p:spPr>
          <a:xfrm>
            <a:off x="741899" y="1500027"/>
            <a:ext cx="933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실습 목표 </a:t>
            </a:r>
            <a:r>
              <a:rPr lang="en-US" altLang="ko-KR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 </a:t>
            </a:r>
            <a:r>
              <a:rPr lang="ko-KR" altLang="en-US" spc="-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멀티 클라우드 환경에서 엔터프라이즈 규모 인프라 환경 구축 및 어플리케이션 배포</a:t>
            </a:r>
            <a:endParaRPr lang="en-US" altLang="ko-KR" spc="-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319EC99-B6D1-4C53-A719-D1ED6D06B03F}"/>
              </a:ext>
            </a:extLst>
          </p:cNvPr>
          <p:cNvSpPr/>
          <p:nvPr/>
        </p:nvSpPr>
        <p:spPr bwMode="auto">
          <a:xfrm>
            <a:off x="9030045" y="2210713"/>
            <a:ext cx="1331624" cy="15254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6637" rIns="9144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0CBADE-2ADB-42B6-85B2-6A989E37D716}"/>
              </a:ext>
            </a:extLst>
          </p:cNvPr>
          <p:cNvSpPr/>
          <p:nvPr/>
        </p:nvSpPr>
        <p:spPr bwMode="auto">
          <a:xfrm>
            <a:off x="1308243" y="1528281"/>
            <a:ext cx="3491322" cy="477289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33F081-0087-4034-AA18-B8FBC04F956A}"/>
              </a:ext>
            </a:extLst>
          </p:cNvPr>
          <p:cNvSpPr/>
          <p:nvPr/>
        </p:nvSpPr>
        <p:spPr bwMode="auto">
          <a:xfrm>
            <a:off x="7193623" y="1528281"/>
            <a:ext cx="3491322" cy="477289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29B36-D57D-4334-8013-BC83C7363649}"/>
              </a:ext>
            </a:extLst>
          </p:cNvPr>
          <p:cNvGrpSpPr/>
          <p:nvPr/>
        </p:nvGrpSpPr>
        <p:grpSpPr>
          <a:xfrm>
            <a:off x="4653949" y="3769110"/>
            <a:ext cx="291232" cy="291232"/>
            <a:chOff x="-1577340" y="1866900"/>
            <a:chExt cx="1191415" cy="119141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66A0F8F-3FE3-40ED-AAD6-DD72AFF42D28}"/>
                </a:ext>
              </a:extLst>
            </p:cNvPr>
            <p:cNvSpPr/>
            <p:nvPr/>
          </p:nvSpPr>
          <p:spPr bwMode="auto">
            <a:xfrm>
              <a:off x="-1577340" y="1866900"/>
              <a:ext cx="1191415" cy="119141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067F646-226F-4C27-ABE4-FFDAAB0D1055}"/>
                </a:ext>
              </a:extLst>
            </p:cNvPr>
            <p:cNvGrpSpPr/>
            <p:nvPr/>
          </p:nvGrpSpPr>
          <p:grpSpPr>
            <a:xfrm>
              <a:off x="-1484020" y="1976406"/>
              <a:ext cx="1004774" cy="972403"/>
              <a:chOff x="-1484258" y="1974303"/>
              <a:chExt cx="1004774" cy="972403"/>
            </a:xfrm>
          </p:grpSpPr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D14857D7-79E3-4CB2-AAF1-237F26CCC14D}"/>
                  </a:ext>
                </a:extLst>
              </p:cNvPr>
              <p:cNvSpPr/>
              <p:nvPr/>
            </p:nvSpPr>
            <p:spPr bwMode="auto">
              <a:xfrm>
                <a:off x="-1119933" y="197430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Arrow: Down 42">
                <a:extLst>
                  <a:ext uri="{FF2B5EF4-FFF2-40B4-BE49-F238E27FC236}">
                    <a16:creationId xmlns:a16="http://schemas.microsoft.com/office/drawing/2014/main" id="{F31F55E0-5BC9-46CE-ABF1-5DB149C8D86B}"/>
                  </a:ext>
                </a:extLst>
              </p:cNvPr>
              <p:cNvSpPr/>
              <p:nvPr/>
            </p:nvSpPr>
            <p:spPr bwMode="auto">
              <a:xfrm rot="5400000">
                <a:off x="-1419734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Arrow: Down 43">
                <a:extLst>
                  <a:ext uri="{FF2B5EF4-FFF2-40B4-BE49-F238E27FC236}">
                    <a16:creationId xmlns:a16="http://schemas.microsoft.com/office/drawing/2014/main" id="{20523370-6351-44C7-A47F-E65E76D5140E}"/>
                  </a:ext>
                </a:extLst>
              </p:cNvPr>
              <p:cNvSpPr/>
              <p:nvPr/>
            </p:nvSpPr>
            <p:spPr bwMode="auto">
              <a:xfrm rot="10800000">
                <a:off x="-1119933" y="2541058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Arrow: Down 44">
                <a:extLst>
                  <a:ext uri="{FF2B5EF4-FFF2-40B4-BE49-F238E27FC236}">
                    <a16:creationId xmlns:a16="http://schemas.microsoft.com/office/drawing/2014/main" id="{BB4E0C85-BF0C-4E28-ADD5-B82AF6911FDF}"/>
                  </a:ext>
                </a:extLst>
              </p:cNvPr>
              <p:cNvSpPr/>
              <p:nvPr/>
            </p:nvSpPr>
            <p:spPr bwMode="auto">
              <a:xfrm rot="16200000">
                <a:off x="-820608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DD423C-C901-4D10-B1B2-80DC15178FB7}"/>
              </a:ext>
            </a:extLst>
          </p:cNvPr>
          <p:cNvGrpSpPr/>
          <p:nvPr/>
        </p:nvGrpSpPr>
        <p:grpSpPr>
          <a:xfrm>
            <a:off x="7043918" y="3770078"/>
            <a:ext cx="291232" cy="291232"/>
            <a:chOff x="-1577340" y="1866900"/>
            <a:chExt cx="1191415" cy="119141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AF53DE7-147B-4BEC-881B-C8BD863750EF}"/>
                </a:ext>
              </a:extLst>
            </p:cNvPr>
            <p:cNvSpPr/>
            <p:nvPr/>
          </p:nvSpPr>
          <p:spPr bwMode="auto">
            <a:xfrm>
              <a:off x="-1577340" y="1866900"/>
              <a:ext cx="1191415" cy="119141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ABA39D7-F913-4FE7-A38A-3F171A86006D}"/>
                </a:ext>
              </a:extLst>
            </p:cNvPr>
            <p:cNvGrpSpPr/>
            <p:nvPr/>
          </p:nvGrpSpPr>
          <p:grpSpPr>
            <a:xfrm>
              <a:off x="-1484020" y="1976406"/>
              <a:ext cx="1004774" cy="972403"/>
              <a:chOff x="-1484258" y="1974303"/>
              <a:chExt cx="1004774" cy="972403"/>
            </a:xfrm>
          </p:grpSpPr>
          <p:sp>
            <p:nvSpPr>
              <p:cNvPr id="49" name="Arrow: Down 48">
                <a:extLst>
                  <a:ext uri="{FF2B5EF4-FFF2-40B4-BE49-F238E27FC236}">
                    <a16:creationId xmlns:a16="http://schemas.microsoft.com/office/drawing/2014/main" id="{A87113AB-1CD0-4358-BF1C-4A16FDB92997}"/>
                  </a:ext>
                </a:extLst>
              </p:cNvPr>
              <p:cNvSpPr/>
              <p:nvPr/>
            </p:nvSpPr>
            <p:spPr bwMode="auto">
              <a:xfrm>
                <a:off x="-1119933" y="197430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90A9D394-4836-4EC3-B9A7-93958C8BFFAC}"/>
                  </a:ext>
                </a:extLst>
              </p:cNvPr>
              <p:cNvSpPr/>
              <p:nvPr/>
            </p:nvSpPr>
            <p:spPr bwMode="auto">
              <a:xfrm rot="5400000">
                <a:off x="-1419734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337E281A-01F3-42FF-9A65-96580D6FFB46}"/>
                  </a:ext>
                </a:extLst>
              </p:cNvPr>
              <p:cNvSpPr/>
              <p:nvPr/>
            </p:nvSpPr>
            <p:spPr bwMode="auto">
              <a:xfrm rot="10800000">
                <a:off x="-1119933" y="2541058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Arrow: Down 51">
                <a:extLst>
                  <a:ext uri="{FF2B5EF4-FFF2-40B4-BE49-F238E27FC236}">
                    <a16:creationId xmlns:a16="http://schemas.microsoft.com/office/drawing/2014/main" id="{18DBC534-C9DF-4A49-A351-AD53BF589D63}"/>
                  </a:ext>
                </a:extLst>
              </p:cNvPr>
              <p:cNvSpPr/>
              <p:nvPr/>
            </p:nvSpPr>
            <p:spPr bwMode="auto">
              <a:xfrm rot="16200000">
                <a:off x="-820608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C300CD-FBFC-4E25-9548-E5C9E0BF7C75}"/>
              </a:ext>
            </a:extLst>
          </p:cNvPr>
          <p:cNvGrpSpPr/>
          <p:nvPr/>
        </p:nvGrpSpPr>
        <p:grpSpPr>
          <a:xfrm>
            <a:off x="2908288" y="1382665"/>
            <a:ext cx="291232" cy="291232"/>
            <a:chOff x="-1577340" y="1866900"/>
            <a:chExt cx="1191415" cy="119141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DBC800D-EB58-4C57-8FAF-5795F7D37A44}"/>
                </a:ext>
              </a:extLst>
            </p:cNvPr>
            <p:cNvSpPr/>
            <p:nvPr/>
          </p:nvSpPr>
          <p:spPr bwMode="auto">
            <a:xfrm>
              <a:off x="-1577340" y="1866900"/>
              <a:ext cx="1191415" cy="119141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2971FD9-D9D4-4642-BE3A-E8F784D76F23}"/>
                </a:ext>
              </a:extLst>
            </p:cNvPr>
            <p:cNvGrpSpPr/>
            <p:nvPr/>
          </p:nvGrpSpPr>
          <p:grpSpPr>
            <a:xfrm>
              <a:off x="-1484020" y="1976406"/>
              <a:ext cx="1004774" cy="972403"/>
              <a:chOff x="-1484258" y="1974303"/>
              <a:chExt cx="1004774" cy="972403"/>
            </a:xfrm>
          </p:grpSpPr>
          <p:sp>
            <p:nvSpPr>
              <p:cNvPr id="56" name="Arrow: Down 55">
                <a:extLst>
                  <a:ext uri="{FF2B5EF4-FFF2-40B4-BE49-F238E27FC236}">
                    <a16:creationId xmlns:a16="http://schemas.microsoft.com/office/drawing/2014/main" id="{41CF074C-869E-4DD1-A45A-80FF38FC343A}"/>
                  </a:ext>
                </a:extLst>
              </p:cNvPr>
              <p:cNvSpPr/>
              <p:nvPr/>
            </p:nvSpPr>
            <p:spPr bwMode="auto">
              <a:xfrm>
                <a:off x="-1119933" y="197430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Arrow: Down 56">
                <a:extLst>
                  <a:ext uri="{FF2B5EF4-FFF2-40B4-BE49-F238E27FC236}">
                    <a16:creationId xmlns:a16="http://schemas.microsoft.com/office/drawing/2014/main" id="{25B67C72-8A04-46F9-815F-F4FB87BCA004}"/>
                  </a:ext>
                </a:extLst>
              </p:cNvPr>
              <p:cNvSpPr/>
              <p:nvPr/>
            </p:nvSpPr>
            <p:spPr bwMode="auto">
              <a:xfrm rot="5400000">
                <a:off x="-1419734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Arrow: Down 57">
                <a:extLst>
                  <a:ext uri="{FF2B5EF4-FFF2-40B4-BE49-F238E27FC236}">
                    <a16:creationId xmlns:a16="http://schemas.microsoft.com/office/drawing/2014/main" id="{7E795D83-5667-40A3-969F-FC0808C1D025}"/>
                  </a:ext>
                </a:extLst>
              </p:cNvPr>
              <p:cNvSpPr/>
              <p:nvPr/>
            </p:nvSpPr>
            <p:spPr bwMode="auto">
              <a:xfrm rot="10800000">
                <a:off x="-1119933" y="2541058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C99BE377-5BF1-426A-89B6-11C17F947370}"/>
                  </a:ext>
                </a:extLst>
              </p:cNvPr>
              <p:cNvSpPr/>
              <p:nvPr/>
            </p:nvSpPr>
            <p:spPr bwMode="auto">
              <a:xfrm rot="16200000">
                <a:off x="-820608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063312-B6B9-409E-8617-78F1E94BAFAB}"/>
              </a:ext>
            </a:extLst>
          </p:cNvPr>
          <p:cNvGrpSpPr/>
          <p:nvPr/>
        </p:nvGrpSpPr>
        <p:grpSpPr>
          <a:xfrm>
            <a:off x="8793668" y="1373878"/>
            <a:ext cx="291232" cy="291232"/>
            <a:chOff x="-1577340" y="1866900"/>
            <a:chExt cx="1191415" cy="119141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5211F7C-E051-4583-A639-6E9D80083138}"/>
                </a:ext>
              </a:extLst>
            </p:cNvPr>
            <p:cNvSpPr/>
            <p:nvPr/>
          </p:nvSpPr>
          <p:spPr bwMode="auto">
            <a:xfrm>
              <a:off x="-1577340" y="1866900"/>
              <a:ext cx="1191415" cy="119141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E57E71-516A-4E75-AFEA-0FFA0F0F9DB2}"/>
                </a:ext>
              </a:extLst>
            </p:cNvPr>
            <p:cNvGrpSpPr/>
            <p:nvPr/>
          </p:nvGrpSpPr>
          <p:grpSpPr>
            <a:xfrm>
              <a:off x="-1484020" y="1976406"/>
              <a:ext cx="1004774" cy="972403"/>
              <a:chOff x="-1484258" y="1974303"/>
              <a:chExt cx="1004774" cy="972403"/>
            </a:xfrm>
          </p:grpSpPr>
          <p:sp>
            <p:nvSpPr>
              <p:cNvPr id="63" name="Arrow: Down 62">
                <a:extLst>
                  <a:ext uri="{FF2B5EF4-FFF2-40B4-BE49-F238E27FC236}">
                    <a16:creationId xmlns:a16="http://schemas.microsoft.com/office/drawing/2014/main" id="{0EC24C90-8007-483F-83B6-650AB9CE0396}"/>
                  </a:ext>
                </a:extLst>
              </p:cNvPr>
              <p:cNvSpPr/>
              <p:nvPr/>
            </p:nvSpPr>
            <p:spPr bwMode="auto">
              <a:xfrm>
                <a:off x="-1119933" y="197430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Arrow: Down 63">
                <a:extLst>
                  <a:ext uri="{FF2B5EF4-FFF2-40B4-BE49-F238E27FC236}">
                    <a16:creationId xmlns:a16="http://schemas.microsoft.com/office/drawing/2014/main" id="{FFA866FB-A955-426F-A3E8-C2699EE2D703}"/>
                  </a:ext>
                </a:extLst>
              </p:cNvPr>
              <p:cNvSpPr/>
              <p:nvPr/>
            </p:nvSpPr>
            <p:spPr bwMode="auto">
              <a:xfrm rot="5400000">
                <a:off x="-1419734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79AE5C14-B070-4B3B-A602-E05B15C59699}"/>
                  </a:ext>
                </a:extLst>
              </p:cNvPr>
              <p:cNvSpPr/>
              <p:nvPr/>
            </p:nvSpPr>
            <p:spPr bwMode="auto">
              <a:xfrm rot="10800000">
                <a:off x="-1119933" y="2541058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Arrow: Down 65">
                <a:extLst>
                  <a:ext uri="{FF2B5EF4-FFF2-40B4-BE49-F238E27FC236}">
                    <a16:creationId xmlns:a16="http://schemas.microsoft.com/office/drawing/2014/main" id="{14BB9A45-96EB-4C2D-A165-1EA072BDF5C0}"/>
                  </a:ext>
                </a:extLst>
              </p:cNvPr>
              <p:cNvSpPr/>
              <p:nvPr/>
            </p:nvSpPr>
            <p:spPr bwMode="auto">
              <a:xfrm rot="16200000">
                <a:off x="-820608" y="2259783"/>
                <a:ext cx="276600" cy="405648"/>
              </a:xfrm>
              <a:prstGeom prst="downArrow">
                <a:avLst/>
              </a:prstGeom>
              <a:solidFill>
                <a:srgbClr val="E6E6E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26437BF-2124-4850-B20D-32DD5B287D20}"/>
              </a:ext>
            </a:extLst>
          </p:cNvPr>
          <p:cNvCxnSpPr>
            <a:cxnSpLocks/>
          </p:cNvCxnSpPr>
          <p:nvPr/>
        </p:nvCxnSpPr>
        <p:spPr>
          <a:xfrm flipV="1">
            <a:off x="5038164" y="3895785"/>
            <a:ext cx="1939625" cy="1"/>
          </a:xfrm>
          <a:prstGeom prst="line">
            <a:avLst/>
          </a:prstGeom>
          <a:ln w="3810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8">
            <a:extLst>
              <a:ext uri="{FF2B5EF4-FFF2-40B4-BE49-F238E27FC236}">
                <a16:creationId xmlns:a16="http://schemas.microsoft.com/office/drawing/2014/main" id="{25D1AD92-8143-453C-BEFF-46526F9954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61451" y="4019655"/>
            <a:ext cx="266196" cy="155236"/>
            <a:chOff x="4390" y="3866"/>
            <a:chExt cx="511" cy="298"/>
          </a:xfrm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C0A91371-A67D-45D0-A4A4-9E08851E6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3866"/>
              <a:ext cx="145" cy="298"/>
            </a:xfrm>
            <a:custGeom>
              <a:avLst/>
              <a:gdLst>
                <a:gd name="T0" fmla="*/ 0 w 145"/>
                <a:gd name="T1" fmla="*/ 0 h 298"/>
                <a:gd name="T2" fmla="*/ 145 w 145"/>
                <a:gd name="T3" fmla="*/ 149 h 298"/>
                <a:gd name="T4" fmla="*/ 0 w 145"/>
                <a:gd name="T5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" h="298">
                  <a:moveTo>
                    <a:pt x="0" y="0"/>
                  </a:moveTo>
                  <a:lnTo>
                    <a:pt x="145" y="149"/>
                  </a:lnTo>
                  <a:lnTo>
                    <a:pt x="0" y="298"/>
                  </a:ln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3B92D8A-5491-49B1-81DF-588C5639E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3866"/>
              <a:ext cx="148" cy="298"/>
            </a:xfrm>
            <a:custGeom>
              <a:avLst/>
              <a:gdLst>
                <a:gd name="T0" fmla="*/ 148 w 148"/>
                <a:gd name="T1" fmla="*/ 0 h 298"/>
                <a:gd name="T2" fmla="*/ 0 w 148"/>
                <a:gd name="T3" fmla="*/ 149 h 298"/>
                <a:gd name="T4" fmla="*/ 148 w 148"/>
                <a:gd name="T5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298">
                  <a:moveTo>
                    <a:pt x="148" y="0"/>
                  </a:moveTo>
                  <a:lnTo>
                    <a:pt x="0" y="149"/>
                  </a:lnTo>
                  <a:lnTo>
                    <a:pt x="148" y="298"/>
                  </a:ln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11">
              <a:extLst>
                <a:ext uri="{FF2B5EF4-FFF2-40B4-BE49-F238E27FC236}">
                  <a16:creationId xmlns:a16="http://schemas.microsoft.com/office/drawing/2014/main" id="{50D95EF1-3FA9-4B79-8F18-E819AA135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" y="3988"/>
              <a:ext cx="53" cy="54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Oval 12">
              <a:extLst>
                <a:ext uri="{FF2B5EF4-FFF2-40B4-BE49-F238E27FC236}">
                  <a16:creationId xmlns:a16="http://schemas.microsoft.com/office/drawing/2014/main" id="{D1E72103-BC84-4B2A-958B-E493043E4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3988"/>
              <a:ext cx="54" cy="54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Oval 13">
              <a:extLst>
                <a:ext uri="{FF2B5EF4-FFF2-40B4-BE49-F238E27FC236}">
                  <a16:creationId xmlns:a16="http://schemas.microsoft.com/office/drawing/2014/main" id="{6D322C75-E320-4438-969A-601EC93C0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" y="3988"/>
              <a:ext cx="54" cy="54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DE9AF67-D7E8-4AC1-A784-D4C20015D78F}"/>
              </a:ext>
            </a:extLst>
          </p:cNvPr>
          <p:cNvSpPr/>
          <p:nvPr/>
        </p:nvSpPr>
        <p:spPr bwMode="auto">
          <a:xfrm>
            <a:off x="1588774" y="2226786"/>
            <a:ext cx="2947265" cy="156909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6637" rIns="9144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FF2B79-A509-49D8-B1E1-BED9C602C0A1}"/>
              </a:ext>
            </a:extLst>
          </p:cNvPr>
          <p:cNvSpPr/>
          <p:nvPr/>
        </p:nvSpPr>
        <p:spPr bwMode="auto">
          <a:xfrm>
            <a:off x="1588774" y="4372795"/>
            <a:ext cx="2947265" cy="170436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6637" rIns="91440" bIns="46637" numCol="1" rtlCol="0" anchor="t" anchorCtr="0" compatLnSpc="1">
            <a:prstTxWarp prst="textNoShape">
              <a:avLst/>
            </a:prstTxWarp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42FAF0F-DF23-476B-85DB-18842441BBB5}"/>
              </a:ext>
            </a:extLst>
          </p:cNvPr>
          <p:cNvSpPr/>
          <p:nvPr/>
        </p:nvSpPr>
        <p:spPr bwMode="auto">
          <a:xfrm>
            <a:off x="7442002" y="4347898"/>
            <a:ext cx="2947265" cy="17292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6637" rIns="91440" bIns="46637" numCol="1" rtlCol="0" anchor="t" anchorCtr="0" compatLnSpc="1">
            <a:prstTxWarp prst="textNoShape">
              <a:avLst/>
            </a:prstTxWarp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3AD5146-99C8-4DC8-8570-AE9877E32A2E}"/>
              </a:ext>
            </a:extLst>
          </p:cNvPr>
          <p:cNvGrpSpPr/>
          <p:nvPr/>
        </p:nvGrpSpPr>
        <p:grpSpPr>
          <a:xfrm>
            <a:off x="2594716" y="2642591"/>
            <a:ext cx="935380" cy="670662"/>
            <a:chOff x="8459655" y="4941402"/>
            <a:chExt cx="441706" cy="334068"/>
          </a:xfrm>
        </p:grpSpPr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8ADA502-A04F-4408-AF78-4E84A7C48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9655" y="4941402"/>
              <a:ext cx="308020" cy="238789"/>
            </a:xfrm>
            <a:custGeom>
              <a:avLst/>
              <a:gdLst>
                <a:gd name="T0" fmla="*/ 307 w 307"/>
                <a:gd name="T1" fmla="*/ 86 h 238"/>
                <a:gd name="T2" fmla="*/ 307 w 307"/>
                <a:gd name="T3" fmla="*/ 191 h 238"/>
                <a:gd name="T4" fmla="*/ 0 w 307"/>
                <a:gd name="T5" fmla="*/ 191 h 238"/>
                <a:gd name="T6" fmla="*/ 0 w 307"/>
                <a:gd name="T7" fmla="*/ 0 h 238"/>
                <a:gd name="T8" fmla="*/ 307 w 307"/>
                <a:gd name="T9" fmla="*/ 0 h 238"/>
                <a:gd name="T10" fmla="*/ 307 w 307"/>
                <a:gd name="T11" fmla="*/ 86 h 238"/>
                <a:gd name="T12" fmla="*/ 152 w 307"/>
                <a:gd name="T13" fmla="*/ 191 h 238"/>
                <a:gd name="T14" fmla="*/ 152 w 307"/>
                <a:gd name="T15" fmla="*/ 238 h 238"/>
                <a:gd name="T16" fmla="*/ 92 w 307"/>
                <a:gd name="T17" fmla="*/ 238 h 238"/>
                <a:gd name="T18" fmla="*/ 215 w 307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238">
                  <a:moveTo>
                    <a:pt x="307" y="86"/>
                  </a:moveTo>
                  <a:lnTo>
                    <a:pt x="307" y="191"/>
                  </a:lnTo>
                  <a:lnTo>
                    <a:pt x="0" y="191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86"/>
                  </a:lnTo>
                  <a:moveTo>
                    <a:pt x="152" y="191"/>
                  </a:moveTo>
                  <a:lnTo>
                    <a:pt x="152" y="238"/>
                  </a:lnTo>
                  <a:moveTo>
                    <a:pt x="92" y="238"/>
                  </a:moveTo>
                  <a:lnTo>
                    <a:pt x="215" y="238"/>
                  </a:lnTo>
                </a:path>
              </a:pathLst>
            </a:custGeom>
            <a:noFill/>
            <a:ln w="15875" cap="flat">
              <a:solidFill>
                <a:srgbClr val="107C1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FB4208F-AFDF-4672-A0B6-94D80BA45E60}"/>
                </a:ext>
              </a:extLst>
            </p:cNvPr>
            <p:cNvSpPr/>
            <p:nvPr/>
          </p:nvSpPr>
          <p:spPr bwMode="auto">
            <a:xfrm>
              <a:off x="8521191" y="4990858"/>
              <a:ext cx="308020" cy="189671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BF55FECC-FC45-40DE-9F32-E1DAD98B85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1191" y="4990520"/>
              <a:ext cx="308020" cy="238789"/>
            </a:xfrm>
            <a:custGeom>
              <a:avLst/>
              <a:gdLst>
                <a:gd name="T0" fmla="*/ 307 w 307"/>
                <a:gd name="T1" fmla="*/ 86 h 238"/>
                <a:gd name="T2" fmla="*/ 307 w 307"/>
                <a:gd name="T3" fmla="*/ 191 h 238"/>
                <a:gd name="T4" fmla="*/ 0 w 307"/>
                <a:gd name="T5" fmla="*/ 191 h 238"/>
                <a:gd name="T6" fmla="*/ 0 w 307"/>
                <a:gd name="T7" fmla="*/ 0 h 238"/>
                <a:gd name="T8" fmla="*/ 307 w 307"/>
                <a:gd name="T9" fmla="*/ 0 h 238"/>
                <a:gd name="T10" fmla="*/ 307 w 307"/>
                <a:gd name="T11" fmla="*/ 86 h 238"/>
                <a:gd name="T12" fmla="*/ 152 w 307"/>
                <a:gd name="T13" fmla="*/ 191 h 238"/>
                <a:gd name="T14" fmla="*/ 152 w 307"/>
                <a:gd name="T15" fmla="*/ 238 h 238"/>
                <a:gd name="T16" fmla="*/ 92 w 307"/>
                <a:gd name="T17" fmla="*/ 238 h 238"/>
                <a:gd name="T18" fmla="*/ 215 w 307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238">
                  <a:moveTo>
                    <a:pt x="307" y="86"/>
                  </a:moveTo>
                  <a:lnTo>
                    <a:pt x="307" y="191"/>
                  </a:lnTo>
                  <a:lnTo>
                    <a:pt x="0" y="191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86"/>
                  </a:lnTo>
                  <a:moveTo>
                    <a:pt x="152" y="191"/>
                  </a:moveTo>
                  <a:lnTo>
                    <a:pt x="152" y="238"/>
                  </a:lnTo>
                  <a:moveTo>
                    <a:pt x="92" y="238"/>
                  </a:moveTo>
                  <a:lnTo>
                    <a:pt x="215" y="238"/>
                  </a:lnTo>
                </a:path>
              </a:pathLst>
            </a:custGeom>
            <a:noFill/>
            <a:ln w="15875" cap="flat">
              <a:solidFill>
                <a:srgbClr val="107C1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7AA4A2D-0D86-4FD7-A043-1110E35EB6AD}"/>
                </a:ext>
              </a:extLst>
            </p:cNvPr>
            <p:cNvSpPr/>
            <p:nvPr/>
          </p:nvSpPr>
          <p:spPr bwMode="auto">
            <a:xfrm>
              <a:off x="8593341" y="5036681"/>
              <a:ext cx="308020" cy="189671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3" name="Group 25">
              <a:extLst>
                <a:ext uri="{FF2B5EF4-FFF2-40B4-BE49-F238E27FC236}">
                  <a16:creationId xmlns:a16="http://schemas.microsoft.com/office/drawing/2014/main" id="{E778B48F-C80A-421E-818C-5260E79D24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93341" y="5036681"/>
              <a:ext cx="308020" cy="238789"/>
              <a:chOff x="3689" y="2040"/>
              <a:chExt cx="307" cy="238"/>
            </a:xfrm>
          </p:grpSpPr>
          <p:sp>
            <p:nvSpPr>
              <p:cNvPr id="84" name="Freeform 26">
                <a:extLst>
                  <a:ext uri="{FF2B5EF4-FFF2-40B4-BE49-F238E27FC236}">
                    <a16:creationId xmlns:a16="http://schemas.microsoft.com/office/drawing/2014/main" id="{428C7DA9-ADA3-48D3-9DB2-5B30527763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9" y="2040"/>
                <a:ext cx="307" cy="238"/>
              </a:xfrm>
              <a:custGeom>
                <a:avLst/>
                <a:gdLst>
                  <a:gd name="T0" fmla="*/ 307 w 307"/>
                  <a:gd name="T1" fmla="*/ 86 h 238"/>
                  <a:gd name="T2" fmla="*/ 307 w 307"/>
                  <a:gd name="T3" fmla="*/ 191 h 238"/>
                  <a:gd name="T4" fmla="*/ 0 w 307"/>
                  <a:gd name="T5" fmla="*/ 191 h 238"/>
                  <a:gd name="T6" fmla="*/ 0 w 307"/>
                  <a:gd name="T7" fmla="*/ 0 h 238"/>
                  <a:gd name="T8" fmla="*/ 307 w 307"/>
                  <a:gd name="T9" fmla="*/ 0 h 238"/>
                  <a:gd name="T10" fmla="*/ 307 w 307"/>
                  <a:gd name="T11" fmla="*/ 86 h 238"/>
                  <a:gd name="T12" fmla="*/ 152 w 307"/>
                  <a:gd name="T13" fmla="*/ 191 h 238"/>
                  <a:gd name="T14" fmla="*/ 152 w 307"/>
                  <a:gd name="T15" fmla="*/ 238 h 238"/>
                  <a:gd name="T16" fmla="*/ 92 w 307"/>
                  <a:gd name="T17" fmla="*/ 238 h 238"/>
                  <a:gd name="T18" fmla="*/ 215 w 307"/>
                  <a:gd name="T1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7" h="238">
                    <a:moveTo>
                      <a:pt x="307" y="86"/>
                    </a:moveTo>
                    <a:lnTo>
                      <a:pt x="307" y="191"/>
                    </a:lnTo>
                    <a:lnTo>
                      <a:pt x="0" y="191"/>
                    </a:lnTo>
                    <a:lnTo>
                      <a:pt x="0" y="0"/>
                    </a:lnTo>
                    <a:lnTo>
                      <a:pt x="307" y="0"/>
                    </a:lnTo>
                    <a:lnTo>
                      <a:pt x="307" y="86"/>
                    </a:lnTo>
                    <a:moveTo>
                      <a:pt x="152" y="191"/>
                    </a:moveTo>
                    <a:lnTo>
                      <a:pt x="152" y="238"/>
                    </a:lnTo>
                    <a:moveTo>
                      <a:pt x="92" y="238"/>
                    </a:moveTo>
                    <a:lnTo>
                      <a:pt x="215" y="238"/>
                    </a:lnTo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27">
                <a:extLst>
                  <a:ext uri="{FF2B5EF4-FFF2-40B4-BE49-F238E27FC236}">
                    <a16:creationId xmlns:a16="http://schemas.microsoft.com/office/drawing/2014/main" id="{54020E3F-9D33-4472-A326-B49C6DFF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2145"/>
                <a:ext cx="102" cy="23"/>
              </a:xfrm>
              <a:custGeom>
                <a:avLst/>
                <a:gdLst>
                  <a:gd name="T0" fmla="*/ 0 w 102"/>
                  <a:gd name="T1" fmla="*/ 23 h 23"/>
                  <a:gd name="T2" fmla="*/ 50 w 102"/>
                  <a:gd name="T3" fmla="*/ 0 h 23"/>
                  <a:gd name="T4" fmla="*/ 102 w 102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23">
                    <a:moveTo>
                      <a:pt x="0" y="23"/>
                    </a:moveTo>
                    <a:lnTo>
                      <a:pt x="50" y="0"/>
                    </a:lnTo>
                    <a:lnTo>
                      <a:pt x="102" y="23"/>
                    </a:lnTo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Freeform 28">
                <a:extLst>
                  <a:ext uri="{FF2B5EF4-FFF2-40B4-BE49-F238E27FC236}">
                    <a16:creationId xmlns:a16="http://schemas.microsoft.com/office/drawing/2014/main" id="{2E464F2F-272A-4C0C-AE0F-B5A54C42B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2084"/>
                <a:ext cx="102" cy="107"/>
              </a:xfrm>
              <a:custGeom>
                <a:avLst/>
                <a:gdLst>
                  <a:gd name="T0" fmla="*/ 0 w 102"/>
                  <a:gd name="T1" fmla="*/ 21 h 107"/>
                  <a:gd name="T2" fmla="*/ 50 w 102"/>
                  <a:gd name="T3" fmla="*/ 0 h 107"/>
                  <a:gd name="T4" fmla="*/ 102 w 102"/>
                  <a:gd name="T5" fmla="*/ 21 h 107"/>
                  <a:gd name="T6" fmla="*/ 102 w 102"/>
                  <a:gd name="T7" fmla="*/ 84 h 107"/>
                  <a:gd name="T8" fmla="*/ 50 w 102"/>
                  <a:gd name="T9" fmla="*/ 107 h 107"/>
                  <a:gd name="T10" fmla="*/ 0 w 102"/>
                  <a:gd name="T11" fmla="*/ 84 h 107"/>
                  <a:gd name="T12" fmla="*/ 0 w 102"/>
                  <a:gd name="T13" fmla="*/ 2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07">
                    <a:moveTo>
                      <a:pt x="0" y="21"/>
                    </a:moveTo>
                    <a:lnTo>
                      <a:pt x="50" y="0"/>
                    </a:lnTo>
                    <a:lnTo>
                      <a:pt x="102" y="21"/>
                    </a:lnTo>
                    <a:lnTo>
                      <a:pt x="102" y="84"/>
                    </a:lnTo>
                    <a:lnTo>
                      <a:pt x="50" y="107"/>
                    </a:lnTo>
                    <a:lnTo>
                      <a:pt x="0" y="84"/>
                    </a:lnTo>
                    <a:lnTo>
                      <a:pt x="0" y="21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Line 29">
                <a:extLst>
                  <a:ext uri="{FF2B5EF4-FFF2-40B4-BE49-F238E27FC236}">
                    <a16:creationId xmlns:a16="http://schemas.microsoft.com/office/drawing/2014/main" id="{20F34316-CD7A-48A4-8B11-023C5B380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2128"/>
                <a:ext cx="0" cy="63"/>
              </a:xfrm>
              <a:prstGeom prst="line">
                <a:avLst/>
              </a:pr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Freeform 30">
                <a:extLst>
                  <a:ext uri="{FF2B5EF4-FFF2-40B4-BE49-F238E27FC236}">
                    <a16:creationId xmlns:a16="http://schemas.microsoft.com/office/drawing/2014/main" id="{67750425-63CC-4EFA-8D89-D9691FD0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2105"/>
                <a:ext cx="102" cy="23"/>
              </a:xfrm>
              <a:custGeom>
                <a:avLst/>
                <a:gdLst>
                  <a:gd name="T0" fmla="*/ 0 w 102"/>
                  <a:gd name="T1" fmla="*/ 0 h 23"/>
                  <a:gd name="T2" fmla="*/ 50 w 102"/>
                  <a:gd name="T3" fmla="*/ 23 h 23"/>
                  <a:gd name="T4" fmla="*/ 102 w 102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23">
                    <a:moveTo>
                      <a:pt x="0" y="0"/>
                    </a:moveTo>
                    <a:lnTo>
                      <a:pt x="50" y="23"/>
                    </a:lnTo>
                    <a:lnTo>
                      <a:pt x="102" y="0"/>
                    </a:lnTo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" name="Cylinder 513">
            <a:extLst>
              <a:ext uri="{FF2B5EF4-FFF2-40B4-BE49-F238E27FC236}">
                <a16:creationId xmlns:a16="http://schemas.microsoft.com/office/drawing/2014/main" id="{1CE16195-F97A-4262-9A0D-780BC7C35A12}"/>
              </a:ext>
            </a:extLst>
          </p:cNvPr>
          <p:cNvSpPr/>
          <p:nvPr/>
        </p:nvSpPr>
        <p:spPr bwMode="auto">
          <a:xfrm>
            <a:off x="2720610" y="4890291"/>
            <a:ext cx="713881" cy="878855"/>
          </a:xfrm>
          <a:prstGeom prst="can">
            <a:avLst>
              <a:gd name="adj" fmla="val 39530"/>
            </a:avLst>
          </a:prstGeom>
          <a:solidFill>
            <a:schemeClr val="bg1"/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My</a:t>
            </a:r>
          </a:p>
        </p:txBody>
      </p:sp>
      <p:sp>
        <p:nvSpPr>
          <p:cNvPr id="103" name="Cylinder 513">
            <a:extLst>
              <a:ext uri="{FF2B5EF4-FFF2-40B4-BE49-F238E27FC236}">
                <a16:creationId xmlns:a16="http://schemas.microsoft.com/office/drawing/2014/main" id="{C6C3123D-67E2-4E63-90B1-D3D7B7010013}"/>
              </a:ext>
            </a:extLst>
          </p:cNvPr>
          <p:cNvSpPr/>
          <p:nvPr/>
        </p:nvSpPr>
        <p:spPr bwMode="auto">
          <a:xfrm>
            <a:off x="8655568" y="4886829"/>
            <a:ext cx="713881" cy="878855"/>
          </a:xfrm>
          <a:prstGeom prst="can">
            <a:avLst>
              <a:gd name="adj" fmla="val 39530"/>
            </a:avLst>
          </a:prstGeom>
          <a:solidFill>
            <a:schemeClr val="bg1"/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My</a:t>
            </a:r>
          </a:p>
        </p:txBody>
      </p:sp>
      <p:pic>
        <p:nvPicPr>
          <p:cNvPr id="104" name="Picture 6" descr="Image result for azure traffic manager">
            <a:extLst>
              <a:ext uri="{FF2B5EF4-FFF2-40B4-BE49-F238E27FC236}">
                <a16:creationId xmlns:a16="http://schemas.microsoft.com/office/drawing/2014/main" id="{34FBE567-EFBB-4D04-9E6B-E715F0B3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33" y="432172"/>
            <a:ext cx="834032" cy="43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FBF9D5-42F0-4D09-A2AD-F94DDF97CDC7}"/>
              </a:ext>
            </a:extLst>
          </p:cNvPr>
          <p:cNvCxnSpPr>
            <a:cxnSpLocks/>
            <a:stCxn id="104" idx="2"/>
            <a:endCxn id="54" idx="7"/>
          </p:cNvCxnSpPr>
          <p:nvPr/>
        </p:nvCxnSpPr>
        <p:spPr>
          <a:xfrm flipH="1">
            <a:off x="3156870" y="870039"/>
            <a:ext cx="2781679" cy="55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FB8182F-EF0A-477D-91C1-D8DC0CC1235E}"/>
              </a:ext>
            </a:extLst>
          </p:cNvPr>
          <p:cNvCxnSpPr>
            <a:cxnSpLocks/>
            <a:stCxn id="104" idx="2"/>
            <a:endCxn id="61" idx="1"/>
          </p:cNvCxnSpPr>
          <p:nvPr/>
        </p:nvCxnSpPr>
        <p:spPr>
          <a:xfrm>
            <a:off x="5938549" y="870039"/>
            <a:ext cx="2897769" cy="5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565DDB-2218-40F5-8307-452AD56B6785}"/>
              </a:ext>
            </a:extLst>
          </p:cNvPr>
          <p:cNvSpPr txBox="1"/>
          <p:nvPr/>
        </p:nvSpPr>
        <p:spPr>
          <a:xfrm>
            <a:off x="8618793" y="909591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AWS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6337418-1F89-4966-9368-C491FC5C62D1}"/>
              </a:ext>
            </a:extLst>
          </p:cNvPr>
          <p:cNvSpPr txBox="1"/>
          <p:nvPr/>
        </p:nvSpPr>
        <p:spPr>
          <a:xfrm>
            <a:off x="2732168" y="954931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003B5-AAAE-4A13-A229-BF84CCC2B4D8}"/>
              </a:ext>
            </a:extLst>
          </p:cNvPr>
          <p:cNvSpPr txBox="1"/>
          <p:nvPr/>
        </p:nvSpPr>
        <p:spPr>
          <a:xfrm>
            <a:off x="2227410" y="6286641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VNet (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/>
              <a:t>.0.0.0/16)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FB8A06-4B97-4671-AC4D-4AFA6E7B55B4}"/>
              </a:ext>
            </a:extLst>
          </p:cNvPr>
          <p:cNvSpPr txBox="1"/>
          <p:nvPr/>
        </p:nvSpPr>
        <p:spPr>
          <a:xfrm>
            <a:off x="8058081" y="6270908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VPC (</a:t>
            </a:r>
            <a:r>
              <a:rPr lang="en-US">
                <a:solidFill>
                  <a:srgbClr val="FF0000"/>
                </a:solidFill>
              </a:rPr>
              <a:t>101</a:t>
            </a:r>
            <a:r>
              <a:rPr lang="en-US"/>
              <a:t>.0.0.0/16)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147269-91CF-43A9-9E55-60BEAD21B65C}"/>
              </a:ext>
            </a:extLst>
          </p:cNvPr>
          <p:cNvSpPr txBox="1"/>
          <p:nvPr/>
        </p:nvSpPr>
        <p:spPr>
          <a:xfrm>
            <a:off x="5702642" y="357971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VPN</a:t>
            </a:r>
          </a:p>
        </p:txBody>
      </p:sp>
      <p:pic>
        <p:nvPicPr>
          <p:cNvPr id="108" name="Picture 2" descr="Image result for standard load balancer icon">
            <a:extLst>
              <a:ext uri="{FF2B5EF4-FFF2-40B4-BE49-F238E27FC236}">
                <a16:creationId xmlns:a16="http://schemas.microsoft.com/office/drawing/2014/main" id="{C457712E-6F95-4405-BB77-91DCA6E7F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-10981" r="19208" b="-1"/>
          <a:stretch/>
        </p:blipFill>
        <p:spPr bwMode="auto">
          <a:xfrm>
            <a:off x="2829814" y="2035947"/>
            <a:ext cx="417181" cy="38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2CE258-B290-41C0-8055-3122C7573AB9}"/>
              </a:ext>
            </a:extLst>
          </p:cNvPr>
          <p:cNvSpPr/>
          <p:nvPr/>
        </p:nvSpPr>
        <p:spPr>
          <a:xfrm>
            <a:off x="2144458" y="3510665"/>
            <a:ext cx="18950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(Front)Subnet A (</a:t>
            </a:r>
            <a:r>
              <a:rPr lang="en-US" sz="1100">
                <a:solidFill>
                  <a:srgbClr val="FF0000"/>
                </a:solidFill>
                <a:latin typeface="Segoe UI"/>
              </a:rPr>
              <a:t>1</a:t>
            </a: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.0.1.0/24)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9AAD83-697F-478D-8F73-E3AA68B75C39}"/>
              </a:ext>
            </a:extLst>
          </p:cNvPr>
          <p:cNvSpPr/>
          <p:nvPr/>
        </p:nvSpPr>
        <p:spPr bwMode="auto">
          <a:xfrm>
            <a:off x="7484856" y="2226787"/>
            <a:ext cx="1331624" cy="15254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6637" rIns="9144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gradFill>
                <a:gsLst>
                  <a:gs pos="64602">
                    <a:srgbClr val="1A1A1A"/>
                  </a:gs>
                  <a:gs pos="40075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33BFFE8-B290-4300-B498-E752923F9603}"/>
              </a:ext>
            </a:extLst>
          </p:cNvPr>
          <p:cNvGrpSpPr/>
          <p:nvPr/>
        </p:nvGrpSpPr>
        <p:grpSpPr>
          <a:xfrm>
            <a:off x="8458339" y="2660656"/>
            <a:ext cx="935380" cy="670662"/>
            <a:chOff x="8459655" y="4941402"/>
            <a:chExt cx="441706" cy="334068"/>
          </a:xfrm>
        </p:grpSpPr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76EE287B-8850-425A-8B00-5191EE72E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9655" y="4941402"/>
              <a:ext cx="308020" cy="238789"/>
            </a:xfrm>
            <a:custGeom>
              <a:avLst/>
              <a:gdLst>
                <a:gd name="T0" fmla="*/ 307 w 307"/>
                <a:gd name="T1" fmla="*/ 86 h 238"/>
                <a:gd name="T2" fmla="*/ 307 w 307"/>
                <a:gd name="T3" fmla="*/ 191 h 238"/>
                <a:gd name="T4" fmla="*/ 0 w 307"/>
                <a:gd name="T5" fmla="*/ 191 h 238"/>
                <a:gd name="T6" fmla="*/ 0 w 307"/>
                <a:gd name="T7" fmla="*/ 0 h 238"/>
                <a:gd name="T8" fmla="*/ 307 w 307"/>
                <a:gd name="T9" fmla="*/ 0 h 238"/>
                <a:gd name="T10" fmla="*/ 307 w 307"/>
                <a:gd name="T11" fmla="*/ 86 h 238"/>
                <a:gd name="T12" fmla="*/ 152 w 307"/>
                <a:gd name="T13" fmla="*/ 191 h 238"/>
                <a:gd name="T14" fmla="*/ 152 w 307"/>
                <a:gd name="T15" fmla="*/ 238 h 238"/>
                <a:gd name="T16" fmla="*/ 92 w 307"/>
                <a:gd name="T17" fmla="*/ 238 h 238"/>
                <a:gd name="T18" fmla="*/ 215 w 307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238">
                  <a:moveTo>
                    <a:pt x="307" y="86"/>
                  </a:moveTo>
                  <a:lnTo>
                    <a:pt x="307" y="191"/>
                  </a:lnTo>
                  <a:lnTo>
                    <a:pt x="0" y="191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86"/>
                  </a:lnTo>
                  <a:moveTo>
                    <a:pt x="152" y="191"/>
                  </a:moveTo>
                  <a:lnTo>
                    <a:pt x="152" y="238"/>
                  </a:lnTo>
                  <a:moveTo>
                    <a:pt x="92" y="238"/>
                  </a:moveTo>
                  <a:lnTo>
                    <a:pt x="215" y="238"/>
                  </a:lnTo>
                </a:path>
              </a:pathLst>
            </a:custGeom>
            <a:noFill/>
            <a:ln w="15875" cap="flat">
              <a:solidFill>
                <a:srgbClr val="107C1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093CE7-8FE4-4491-86D5-0D99C120BE80}"/>
                </a:ext>
              </a:extLst>
            </p:cNvPr>
            <p:cNvSpPr/>
            <p:nvPr/>
          </p:nvSpPr>
          <p:spPr bwMode="auto">
            <a:xfrm>
              <a:off x="8521191" y="4990858"/>
              <a:ext cx="308020" cy="189671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26">
              <a:extLst>
                <a:ext uri="{FF2B5EF4-FFF2-40B4-BE49-F238E27FC236}">
                  <a16:creationId xmlns:a16="http://schemas.microsoft.com/office/drawing/2014/main" id="{8F098BE1-F52E-4740-BB58-E6F621C0D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1191" y="4990520"/>
              <a:ext cx="308020" cy="238789"/>
            </a:xfrm>
            <a:custGeom>
              <a:avLst/>
              <a:gdLst>
                <a:gd name="T0" fmla="*/ 307 w 307"/>
                <a:gd name="T1" fmla="*/ 86 h 238"/>
                <a:gd name="T2" fmla="*/ 307 w 307"/>
                <a:gd name="T3" fmla="*/ 191 h 238"/>
                <a:gd name="T4" fmla="*/ 0 w 307"/>
                <a:gd name="T5" fmla="*/ 191 h 238"/>
                <a:gd name="T6" fmla="*/ 0 w 307"/>
                <a:gd name="T7" fmla="*/ 0 h 238"/>
                <a:gd name="T8" fmla="*/ 307 w 307"/>
                <a:gd name="T9" fmla="*/ 0 h 238"/>
                <a:gd name="T10" fmla="*/ 307 w 307"/>
                <a:gd name="T11" fmla="*/ 86 h 238"/>
                <a:gd name="T12" fmla="*/ 152 w 307"/>
                <a:gd name="T13" fmla="*/ 191 h 238"/>
                <a:gd name="T14" fmla="*/ 152 w 307"/>
                <a:gd name="T15" fmla="*/ 238 h 238"/>
                <a:gd name="T16" fmla="*/ 92 w 307"/>
                <a:gd name="T17" fmla="*/ 238 h 238"/>
                <a:gd name="T18" fmla="*/ 215 w 307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238">
                  <a:moveTo>
                    <a:pt x="307" y="86"/>
                  </a:moveTo>
                  <a:lnTo>
                    <a:pt x="307" y="191"/>
                  </a:lnTo>
                  <a:lnTo>
                    <a:pt x="0" y="191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86"/>
                  </a:lnTo>
                  <a:moveTo>
                    <a:pt x="152" y="191"/>
                  </a:moveTo>
                  <a:lnTo>
                    <a:pt x="152" y="238"/>
                  </a:lnTo>
                  <a:moveTo>
                    <a:pt x="92" y="238"/>
                  </a:moveTo>
                  <a:lnTo>
                    <a:pt x="215" y="238"/>
                  </a:lnTo>
                </a:path>
              </a:pathLst>
            </a:custGeom>
            <a:noFill/>
            <a:ln w="15875" cap="flat">
              <a:solidFill>
                <a:srgbClr val="107C1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FAB5967-3B36-465E-AED2-9FAE4A0DC538}"/>
                </a:ext>
              </a:extLst>
            </p:cNvPr>
            <p:cNvSpPr/>
            <p:nvPr/>
          </p:nvSpPr>
          <p:spPr bwMode="auto">
            <a:xfrm>
              <a:off x="8593341" y="5036681"/>
              <a:ext cx="308020" cy="189671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5" name="Group 25">
              <a:extLst>
                <a:ext uri="{FF2B5EF4-FFF2-40B4-BE49-F238E27FC236}">
                  <a16:creationId xmlns:a16="http://schemas.microsoft.com/office/drawing/2014/main" id="{EB3A7A44-CF51-42E6-BA4C-A844B07B8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93341" y="5036681"/>
              <a:ext cx="308020" cy="238789"/>
              <a:chOff x="3689" y="2040"/>
              <a:chExt cx="307" cy="238"/>
            </a:xfrm>
          </p:grpSpPr>
          <p:sp>
            <p:nvSpPr>
              <p:cNvPr id="116" name="Freeform 26">
                <a:extLst>
                  <a:ext uri="{FF2B5EF4-FFF2-40B4-BE49-F238E27FC236}">
                    <a16:creationId xmlns:a16="http://schemas.microsoft.com/office/drawing/2014/main" id="{DFD3BE79-CA06-40E4-B6DF-8EA852755B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9" y="2040"/>
                <a:ext cx="307" cy="238"/>
              </a:xfrm>
              <a:custGeom>
                <a:avLst/>
                <a:gdLst>
                  <a:gd name="T0" fmla="*/ 307 w 307"/>
                  <a:gd name="T1" fmla="*/ 86 h 238"/>
                  <a:gd name="T2" fmla="*/ 307 w 307"/>
                  <a:gd name="T3" fmla="*/ 191 h 238"/>
                  <a:gd name="T4" fmla="*/ 0 w 307"/>
                  <a:gd name="T5" fmla="*/ 191 h 238"/>
                  <a:gd name="T6" fmla="*/ 0 w 307"/>
                  <a:gd name="T7" fmla="*/ 0 h 238"/>
                  <a:gd name="T8" fmla="*/ 307 w 307"/>
                  <a:gd name="T9" fmla="*/ 0 h 238"/>
                  <a:gd name="T10" fmla="*/ 307 w 307"/>
                  <a:gd name="T11" fmla="*/ 86 h 238"/>
                  <a:gd name="T12" fmla="*/ 152 w 307"/>
                  <a:gd name="T13" fmla="*/ 191 h 238"/>
                  <a:gd name="T14" fmla="*/ 152 w 307"/>
                  <a:gd name="T15" fmla="*/ 238 h 238"/>
                  <a:gd name="T16" fmla="*/ 92 w 307"/>
                  <a:gd name="T17" fmla="*/ 238 h 238"/>
                  <a:gd name="T18" fmla="*/ 215 w 307"/>
                  <a:gd name="T1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7" h="238">
                    <a:moveTo>
                      <a:pt x="307" y="86"/>
                    </a:moveTo>
                    <a:lnTo>
                      <a:pt x="307" y="191"/>
                    </a:lnTo>
                    <a:lnTo>
                      <a:pt x="0" y="191"/>
                    </a:lnTo>
                    <a:lnTo>
                      <a:pt x="0" y="0"/>
                    </a:lnTo>
                    <a:lnTo>
                      <a:pt x="307" y="0"/>
                    </a:lnTo>
                    <a:lnTo>
                      <a:pt x="307" y="86"/>
                    </a:lnTo>
                    <a:moveTo>
                      <a:pt x="152" y="191"/>
                    </a:moveTo>
                    <a:lnTo>
                      <a:pt x="152" y="238"/>
                    </a:lnTo>
                    <a:moveTo>
                      <a:pt x="92" y="238"/>
                    </a:moveTo>
                    <a:lnTo>
                      <a:pt x="215" y="238"/>
                    </a:lnTo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27">
                <a:extLst>
                  <a:ext uri="{FF2B5EF4-FFF2-40B4-BE49-F238E27FC236}">
                    <a16:creationId xmlns:a16="http://schemas.microsoft.com/office/drawing/2014/main" id="{BE56E382-D04A-4CDD-B2A6-6CD0F9D99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2145"/>
                <a:ext cx="102" cy="23"/>
              </a:xfrm>
              <a:custGeom>
                <a:avLst/>
                <a:gdLst>
                  <a:gd name="T0" fmla="*/ 0 w 102"/>
                  <a:gd name="T1" fmla="*/ 23 h 23"/>
                  <a:gd name="T2" fmla="*/ 50 w 102"/>
                  <a:gd name="T3" fmla="*/ 0 h 23"/>
                  <a:gd name="T4" fmla="*/ 102 w 102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23">
                    <a:moveTo>
                      <a:pt x="0" y="23"/>
                    </a:moveTo>
                    <a:lnTo>
                      <a:pt x="50" y="0"/>
                    </a:lnTo>
                    <a:lnTo>
                      <a:pt x="102" y="23"/>
                    </a:lnTo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Freeform 28">
                <a:extLst>
                  <a:ext uri="{FF2B5EF4-FFF2-40B4-BE49-F238E27FC236}">
                    <a16:creationId xmlns:a16="http://schemas.microsoft.com/office/drawing/2014/main" id="{C846E08F-623B-426E-A8C2-8CD4F7A72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2084"/>
                <a:ext cx="102" cy="107"/>
              </a:xfrm>
              <a:custGeom>
                <a:avLst/>
                <a:gdLst>
                  <a:gd name="T0" fmla="*/ 0 w 102"/>
                  <a:gd name="T1" fmla="*/ 21 h 107"/>
                  <a:gd name="T2" fmla="*/ 50 w 102"/>
                  <a:gd name="T3" fmla="*/ 0 h 107"/>
                  <a:gd name="T4" fmla="*/ 102 w 102"/>
                  <a:gd name="T5" fmla="*/ 21 h 107"/>
                  <a:gd name="T6" fmla="*/ 102 w 102"/>
                  <a:gd name="T7" fmla="*/ 84 h 107"/>
                  <a:gd name="T8" fmla="*/ 50 w 102"/>
                  <a:gd name="T9" fmla="*/ 107 h 107"/>
                  <a:gd name="T10" fmla="*/ 0 w 102"/>
                  <a:gd name="T11" fmla="*/ 84 h 107"/>
                  <a:gd name="T12" fmla="*/ 0 w 102"/>
                  <a:gd name="T13" fmla="*/ 2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07">
                    <a:moveTo>
                      <a:pt x="0" y="21"/>
                    </a:moveTo>
                    <a:lnTo>
                      <a:pt x="50" y="0"/>
                    </a:lnTo>
                    <a:lnTo>
                      <a:pt x="102" y="21"/>
                    </a:lnTo>
                    <a:lnTo>
                      <a:pt x="102" y="84"/>
                    </a:lnTo>
                    <a:lnTo>
                      <a:pt x="50" y="107"/>
                    </a:lnTo>
                    <a:lnTo>
                      <a:pt x="0" y="84"/>
                    </a:lnTo>
                    <a:lnTo>
                      <a:pt x="0" y="21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Line 29">
                <a:extLst>
                  <a:ext uri="{FF2B5EF4-FFF2-40B4-BE49-F238E27FC236}">
                    <a16:creationId xmlns:a16="http://schemas.microsoft.com/office/drawing/2014/main" id="{7D5A51EF-AC6E-49EF-9283-4AE2AFFC8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2128"/>
                <a:ext cx="0" cy="63"/>
              </a:xfrm>
              <a:prstGeom prst="line">
                <a:avLst/>
              </a:pr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C43F791D-9E6F-4371-A5BA-EED82BB72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2105"/>
                <a:ext cx="102" cy="23"/>
              </a:xfrm>
              <a:custGeom>
                <a:avLst/>
                <a:gdLst>
                  <a:gd name="T0" fmla="*/ 0 w 102"/>
                  <a:gd name="T1" fmla="*/ 0 h 23"/>
                  <a:gd name="T2" fmla="*/ 50 w 102"/>
                  <a:gd name="T3" fmla="*/ 23 h 23"/>
                  <a:gd name="T4" fmla="*/ 102 w 102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23">
                    <a:moveTo>
                      <a:pt x="0" y="0"/>
                    </a:moveTo>
                    <a:lnTo>
                      <a:pt x="50" y="23"/>
                    </a:lnTo>
                    <a:lnTo>
                      <a:pt x="102" y="0"/>
                    </a:lnTo>
                  </a:path>
                </a:pathLst>
              </a:custGeom>
              <a:noFill/>
              <a:ln w="15875" cap="flat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1" name="Picture 2" descr="Image result for standard load balancer icon">
            <a:extLst>
              <a:ext uri="{FF2B5EF4-FFF2-40B4-BE49-F238E27FC236}">
                <a16:creationId xmlns:a16="http://schemas.microsoft.com/office/drawing/2014/main" id="{0A98E812-4ED1-4E41-8E8E-926B4BC6F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-10981" r="19208" b="-1"/>
          <a:stretch/>
        </p:blipFill>
        <p:spPr bwMode="auto">
          <a:xfrm>
            <a:off x="8725895" y="2035947"/>
            <a:ext cx="417181" cy="38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104A6FC8-4C94-4241-A74A-EF49997AA025}"/>
              </a:ext>
            </a:extLst>
          </p:cNvPr>
          <p:cNvSpPr/>
          <p:nvPr/>
        </p:nvSpPr>
        <p:spPr>
          <a:xfrm>
            <a:off x="7385463" y="3512149"/>
            <a:ext cx="20842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(Front) Subnet A (</a:t>
            </a:r>
            <a:r>
              <a:rPr lang="en-US" sz="1100">
                <a:solidFill>
                  <a:srgbClr val="FF0000"/>
                </a:solidFill>
                <a:latin typeface="Segoe UI"/>
              </a:rPr>
              <a:t>101</a:t>
            </a: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.0.1.0/24)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32D91-6010-4D3B-9935-ADF66F8BC3FD}"/>
              </a:ext>
            </a:extLst>
          </p:cNvPr>
          <p:cNvSpPr txBox="1"/>
          <p:nvPr/>
        </p:nvSpPr>
        <p:spPr>
          <a:xfrm flipH="1">
            <a:off x="3118870" y="2223628"/>
            <a:ext cx="176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Load Balancer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E467E3C-4B21-463F-901F-B411D4FBCE3B}"/>
              </a:ext>
            </a:extLst>
          </p:cNvPr>
          <p:cNvSpPr txBox="1"/>
          <p:nvPr/>
        </p:nvSpPr>
        <p:spPr>
          <a:xfrm flipH="1">
            <a:off x="9031365" y="2128595"/>
            <a:ext cx="176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Load Balancer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90687AA-6462-4A49-B3D6-260999474596}"/>
              </a:ext>
            </a:extLst>
          </p:cNvPr>
          <p:cNvSpPr txBox="1"/>
          <p:nvPr/>
        </p:nvSpPr>
        <p:spPr>
          <a:xfrm flipH="1">
            <a:off x="3481531" y="2887578"/>
            <a:ext cx="176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VMSS </a:t>
            </a:r>
            <a:r>
              <a:rPr lang="ko-KR" altLang="en-US" sz="1000"/>
              <a:t>구성</a:t>
            </a:r>
            <a:endParaRPr lang="en-US" sz="10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F1A8035-AA68-4DF3-A9A3-4B63B440C038}"/>
              </a:ext>
            </a:extLst>
          </p:cNvPr>
          <p:cNvSpPr txBox="1"/>
          <p:nvPr/>
        </p:nvSpPr>
        <p:spPr>
          <a:xfrm flipH="1">
            <a:off x="8467315" y="2402089"/>
            <a:ext cx="176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AutoScailing </a:t>
            </a:r>
            <a:r>
              <a:rPr lang="ko-KR" altLang="en-US" sz="1000"/>
              <a:t>구성</a:t>
            </a:r>
            <a:endParaRPr lang="en-US" sz="10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E0DBEB4-5544-4B75-8A88-7FAB06EE23AD}"/>
              </a:ext>
            </a:extLst>
          </p:cNvPr>
          <p:cNvSpPr txBox="1"/>
          <p:nvPr/>
        </p:nvSpPr>
        <p:spPr>
          <a:xfrm>
            <a:off x="5237876" y="954931"/>
            <a:ext cx="1401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Azure</a:t>
            </a:r>
            <a:r>
              <a:rPr lang="ko-KR" altLang="en-US" sz="1050"/>
              <a:t> </a:t>
            </a:r>
            <a:r>
              <a:rPr lang="en-US" altLang="ko-KR" sz="1050"/>
              <a:t>Traffic</a:t>
            </a:r>
            <a:r>
              <a:rPr lang="ko-KR" altLang="en-US" sz="1050"/>
              <a:t> </a:t>
            </a:r>
            <a:r>
              <a:rPr lang="en-US" altLang="ko-KR" sz="1050"/>
              <a:t>Manager</a:t>
            </a:r>
            <a:endParaRPr lang="en-US" sz="1050"/>
          </a:p>
        </p:txBody>
      </p:sp>
      <p:pic>
        <p:nvPicPr>
          <p:cNvPr id="129" name="Picture 1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A6F7569-D83E-4EF4-BB32-5B4487D0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636" y="2127441"/>
            <a:ext cx="343439" cy="343439"/>
          </a:xfrm>
          <a:prstGeom prst="rect">
            <a:avLst/>
          </a:prstGeom>
        </p:spPr>
      </p:pic>
      <p:pic>
        <p:nvPicPr>
          <p:cNvPr id="130" name="Picture 1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D646F69-E860-4D07-B7DD-4107D17A3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14" y="4322663"/>
            <a:ext cx="343439" cy="34343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603AA817-2232-4172-9D72-B0C01A46ABAF}"/>
              </a:ext>
            </a:extLst>
          </p:cNvPr>
          <p:cNvSpPr txBox="1"/>
          <p:nvPr/>
        </p:nvSpPr>
        <p:spPr>
          <a:xfrm>
            <a:off x="3118318" y="1955101"/>
            <a:ext cx="67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Port 80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F32AD4-4FFF-4B86-A50C-0624F027AA69}"/>
              </a:ext>
            </a:extLst>
          </p:cNvPr>
          <p:cNvSpPr txBox="1"/>
          <p:nvPr/>
        </p:nvSpPr>
        <p:spPr>
          <a:xfrm>
            <a:off x="3451562" y="5258141"/>
            <a:ext cx="832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Port 3306 </a:t>
            </a:r>
          </a:p>
        </p:txBody>
      </p:sp>
      <p:pic>
        <p:nvPicPr>
          <p:cNvPr id="133" name="Picture 35">
            <a:extLst>
              <a:ext uri="{FF2B5EF4-FFF2-40B4-BE49-F238E27FC236}">
                <a16:creationId xmlns:a16="http://schemas.microsoft.com/office/drawing/2014/main" id="{097A6DAB-E08F-4765-8483-E32FE4583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855" y="2063982"/>
            <a:ext cx="215900" cy="241300"/>
          </a:xfrm>
          <a:prstGeom prst="rect">
            <a:avLst/>
          </a:prstGeom>
        </p:spPr>
      </p:pic>
      <p:pic>
        <p:nvPicPr>
          <p:cNvPr id="134" name="Picture 35">
            <a:extLst>
              <a:ext uri="{FF2B5EF4-FFF2-40B4-BE49-F238E27FC236}">
                <a16:creationId xmlns:a16="http://schemas.microsoft.com/office/drawing/2014/main" id="{E950CF45-83A9-409C-BEDB-53789ED1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002" y="4242048"/>
            <a:ext cx="215900" cy="24130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6DAC5529-2306-4662-B385-A22F35FAD5E5}"/>
              </a:ext>
            </a:extLst>
          </p:cNvPr>
          <p:cNvSpPr txBox="1"/>
          <p:nvPr/>
        </p:nvSpPr>
        <p:spPr>
          <a:xfrm>
            <a:off x="9032113" y="1921368"/>
            <a:ext cx="675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Port 80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40C2D64-E555-491D-A8BD-45FC82073088}"/>
              </a:ext>
            </a:extLst>
          </p:cNvPr>
          <p:cNvSpPr txBox="1"/>
          <p:nvPr/>
        </p:nvSpPr>
        <p:spPr>
          <a:xfrm>
            <a:off x="9378362" y="5226521"/>
            <a:ext cx="832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Port 3306 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3C12567-DB8C-4D01-BD6A-52DD34CBABB4}"/>
              </a:ext>
            </a:extLst>
          </p:cNvPr>
          <p:cNvSpPr/>
          <p:nvPr/>
        </p:nvSpPr>
        <p:spPr>
          <a:xfrm>
            <a:off x="2095354" y="5794540"/>
            <a:ext cx="20794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(Backend)Subnet B (</a:t>
            </a:r>
            <a:r>
              <a:rPr lang="en-US" sz="1100">
                <a:solidFill>
                  <a:srgbClr val="FF0000"/>
                </a:solidFill>
                <a:latin typeface="Segoe UI"/>
              </a:rPr>
              <a:t>1</a:t>
            </a: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.0.2.0/24)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417FA2A-3CFE-494A-91F0-D02C53F45928}"/>
              </a:ext>
            </a:extLst>
          </p:cNvPr>
          <p:cNvSpPr/>
          <p:nvPr/>
        </p:nvSpPr>
        <p:spPr>
          <a:xfrm>
            <a:off x="7978595" y="5794879"/>
            <a:ext cx="2236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(Backend)Subnet C (</a:t>
            </a:r>
            <a:r>
              <a:rPr lang="en-US" sz="1100">
                <a:solidFill>
                  <a:srgbClr val="FF0000"/>
                </a:solidFill>
                <a:latin typeface="Segoe UI"/>
              </a:rPr>
              <a:t>101</a:t>
            </a: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.0.3.0/24)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BE580E7-09F5-404E-AF0A-5F152C41CE93}"/>
              </a:ext>
            </a:extLst>
          </p:cNvPr>
          <p:cNvSpPr txBox="1"/>
          <p:nvPr/>
        </p:nvSpPr>
        <p:spPr>
          <a:xfrm>
            <a:off x="9369449" y="5016287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(DB </a:t>
            </a:r>
            <a:r>
              <a:rPr lang="ko-KR" altLang="en-US" sz="1100"/>
              <a:t>복제본은 옵션</a:t>
            </a:r>
            <a:r>
              <a:rPr lang="en-US" altLang="ko-KR" sz="1100"/>
              <a:t>)</a:t>
            </a:r>
            <a:endParaRPr lang="en-US" sz="11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66F313C-75AC-448A-A6A4-771E5C3FDD9D}"/>
              </a:ext>
            </a:extLst>
          </p:cNvPr>
          <p:cNvSpPr txBox="1"/>
          <p:nvPr/>
        </p:nvSpPr>
        <p:spPr>
          <a:xfrm>
            <a:off x="8604630" y="3237228"/>
            <a:ext cx="709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t2.micro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EF9645-90D2-4DC5-92FE-7AEAD7877758}"/>
              </a:ext>
            </a:extLst>
          </p:cNvPr>
          <p:cNvSpPr txBox="1"/>
          <p:nvPr/>
        </p:nvSpPr>
        <p:spPr>
          <a:xfrm>
            <a:off x="9320634" y="5527255"/>
            <a:ext cx="660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t2.large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53F59FD-2049-4528-9093-4E659AF9C0A0}"/>
              </a:ext>
            </a:extLst>
          </p:cNvPr>
          <p:cNvSpPr txBox="1"/>
          <p:nvPr/>
        </p:nvSpPr>
        <p:spPr>
          <a:xfrm>
            <a:off x="2793220" y="330726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D1_v2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79DA1F9-352B-41D4-AEED-299635DA2814}"/>
              </a:ext>
            </a:extLst>
          </p:cNvPr>
          <p:cNvSpPr txBox="1"/>
          <p:nvPr/>
        </p:nvSpPr>
        <p:spPr>
          <a:xfrm>
            <a:off x="3390138" y="556053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D2_v3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B394A490-EE02-454F-A60B-EB7F26D85605}"/>
              </a:ext>
            </a:extLst>
          </p:cNvPr>
          <p:cNvSpPr/>
          <p:nvPr/>
        </p:nvSpPr>
        <p:spPr>
          <a:xfrm>
            <a:off x="7348342" y="3892661"/>
            <a:ext cx="3138755" cy="2301586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0602F7-DD59-4EF0-BF1B-CDC5A1FB29AE}"/>
              </a:ext>
            </a:extLst>
          </p:cNvPr>
          <p:cNvSpPr/>
          <p:nvPr/>
        </p:nvSpPr>
        <p:spPr>
          <a:xfrm>
            <a:off x="8667797" y="3741854"/>
            <a:ext cx="20730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(Front) Subnet B (</a:t>
            </a:r>
            <a:r>
              <a:rPr lang="en-US" sz="1100">
                <a:solidFill>
                  <a:srgbClr val="FF0000"/>
                </a:solidFill>
                <a:latin typeface="Segoe UI"/>
              </a:rPr>
              <a:t>101</a:t>
            </a:r>
            <a:r>
              <a:rPr lang="en-US" sz="1100">
                <a:gradFill>
                  <a:gsLst>
                    <a:gs pos="64602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.0.2.0/24)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확인 사항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B629CD-EACD-483C-A09A-B2BA49D23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88084"/>
              </p:ext>
            </p:extLst>
          </p:nvPr>
        </p:nvGraphicFramePr>
        <p:xfrm>
          <a:off x="680949" y="1881417"/>
          <a:ext cx="901331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3538">
                  <a:extLst>
                    <a:ext uri="{9D8B030D-6E8A-4147-A177-3AD203B41FA5}">
                      <a16:colId xmlns:a16="http://schemas.microsoft.com/office/drawing/2014/main" val="3735231364"/>
                    </a:ext>
                  </a:extLst>
                </a:gridCol>
                <a:gridCol w="3315780">
                  <a:extLst>
                    <a:ext uri="{9D8B030D-6E8A-4147-A177-3AD203B41FA5}">
                      <a16:colId xmlns:a16="http://schemas.microsoft.com/office/drawing/2014/main" val="15339796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343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65518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Cloud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계정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사용자명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패스워드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user**@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SKCNC123!@#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5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271153858532 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SKCNC123!@#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5991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3A6119-8AE4-4127-8F6E-B2D24C89253D}"/>
              </a:ext>
            </a:extLst>
          </p:cNvPr>
          <p:cNvSpPr txBox="1"/>
          <p:nvPr/>
        </p:nvSpPr>
        <p:spPr>
          <a:xfrm>
            <a:off x="680949" y="3318553"/>
            <a:ext cx="10749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Region </a:t>
            </a:r>
            <a:r>
              <a:rPr lang="ko-KR" altLang="en-US" b="1"/>
              <a:t>설정</a:t>
            </a:r>
            <a:endParaRPr lang="en-US" altLang="ko-KR" b="1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Azure</a:t>
            </a:r>
            <a:r>
              <a:rPr lang="ko-KR" altLang="en-US"/>
              <a:t>는 한국 남부</a:t>
            </a:r>
            <a:r>
              <a:rPr lang="en-US" altLang="ko-KR"/>
              <a:t>(koreasouth)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AWS </a:t>
            </a:r>
            <a:r>
              <a:rPr lang="ko-KR" altLang="en-US"/>
              <a:t>는  일본</a:t>
            </a:r>
            <a:r>
              <a:rPr lang="en-US" altLang="ko-KR"/>
              <a:t>(ap-northeast-1)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E2F71-7A97-40DF-9679-5D8BB464FCB6}"/>
              </a:ext>
            </a:extLst>
          </p:cNvPr>
          <p:cNvSpPr txBox="1"/>
          <p:nvPr/>
        </p:nvSpPr>
        <p:spPr>
          <a:xfrm>
            <a:off x="680949" y="15120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접속 계정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9106B-1661-4BDC-8AFF-BC36A15750C2}"/>
              </a:ext>
            </a:extLst>
          </p:cNvPr>
          <p:cNvSpPr txBox="1"/>
          <p:nvPr/>
        </p:nvSpPr>
        <p:spPr>
          <a:xfrm>
            <a:off x="680949" y="4566499"/>
            <a:ext cx="826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가상 네트워크  </a:t>
            </a:r>
            <a:r>
              <a:rPr lang="en-US" altLang="ko-KR" sz="1400"/>
              <a:t>(</a:t>
            </a:r>
            <a:r>
              <a:rPr lang="ko-KR" altLang="en-US" sz="1400"/>
              <a:t>가상네트워크는 조별로 할당된 대역 사용</a:t>
            </a:r>
            <a:r>
              <a:rPr lang="en-US" altLang="ko-KR" sz="1400"/>
              <a:t>, AWS</a:t>
            </a:r>
            <a:r>
              <a:rPr lang="ko-KR" altLang="en-US" sz="1400"/>
              <a:t>는 </a:t>
            </a:r>
            <a:r>
              <a:rPr lang="en-US" altLang="ko-KR" sz="1400"/>
              <a:t>Azure</a:t>
            </a:r>
            <a:r>
              <a:rPr lang="ko-KR" altLang="en-US" sz="1400"/>
              <a:t>대역에서 </a:t>
            </a:r>
            <a:r>
              <a:rPr lang="en-US" altLang="ko-KR" sz="1400"/>
              <a:t>100</a:t>
            </a:r>
            <a:r>
              <a:rPr lang="ko-KR" altLang="en-US" sz="1400"/>
              <a:t>을 더해서 사용</a:t>
            </a:r>
            <a:r>
              <a:rPr lang="en-US" altLang="ko-KR" sz="1400"/>
              <a:t>)</a:t>
            </a:r>
            <a:endParaRPr lang="en-US" altLang="ko-KR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8CA0EE-E720-4F6E-B454-1E24613D8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32484"/>
              </p:ext>
            </p:extLst>
          </p:nvPr>
        </p:nvGraphicFramePr>
        <p:xfrm>
          <a:off x="680949" y="4967900"/>
          <a:ext cx="8088535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8407">
                  <a:extLst>
                    <a:ext uri="{9D8B030D-6E8A-4147-A177-3AD203B41FA5}">
                      <a16:colId xmlns:a16="http://schemas.microsoft.com/office/drawing/2014/main" val="2905715131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318929932"/>
                    </a:ext>
                  </a:extLst>
                </a:gridCol>
                <a:gridCol w="2515886">
                  <a:extLst>
                    <a:ext uri="{9D8B030D-6E8A-4147-A177-3AD203B41FA5}">
                      <a16:colId xmlns:a16="http://schemas.microsoft.com/office/drawing/2014/main" val="1551405704"/>
                    </a:ext>
                  </a:extLst>
                </a:gridCol>
                <a:gridCol w="2515886">
                  <a:extLst>
                    <a:ext uri="{9D8B030D-6E8A-4147-A177-3AD203B41FA5}">
                      <a16:colId xmlns:a16="http://schemas.microsoft.com/office/drawing/2014/main" val="1822166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Cloud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Subnet A (Front)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Subnet B (Backend)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89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1.0.0.0/16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1.0.1.0/24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1.0.2.0/24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6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101.0.0.0/16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101.0.1.0/24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101.0.2.0/24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39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10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확인 사항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61978-C8FE-491C-A2A9-3DA301B606B3}"/>
              </a:ext>
            </a:extLst>
          </p:cNvPr>
          <p:cNvSpPr txBox="1"/>
          <p:nvPr/>
        </p:nvSpPr>
        <p:spPr>
          <a:xfrm>
            <a:off x="1053100" y="1566809"/>
            <a:ext cx="10222787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전체 인프라를 </a:t>
            </a:r>
            <a:r>
              <a:rPr lang="en-US" altLang="ko-KR"/>
              <a:t>Terraform </a:t>
            </a:r>
            <a:r>
              <a:rPr lang="ko-KR" altLang="en-US"/>
              <a:t>으로 템플릿 배포 </a:t>
            </a:r>
            <a:r>
              <a:rPr lang="en-US" altLang="ko-KR"/>
              <a:t>(</a:t>
            </a:r>
            <a:r>
              <a:rPr lang="ko-KR" altLang="en-US"/>
              <a:t>소스 코드 배포는 제외</a:t>
            </a:r>
            <a:r>
              <a:rPr lang="en-US" altLang="ko-KR"/>
              <a:t>)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Azure Traffic Manager</a:t>
            </a:r>
            <a:r>
              <a:rPr lang="ko-KR" altLang="en-US"/>
              <a:t>를 통해 </a:t>
            </a:r>
            <a:r>
              <a:rPr lang="en-US" altLang="ko-KR"/>
              <a:t>Front Subnet</a:t>
            </a:r>
            <a:r>
              <a:rPr lang="ko-KR" altLang="en-US"/>
              <a:t> 의 </a:t>
            </a:r>
            <a:r>
              <a:rPr lang="en-US" altLang="ko-KR"/>
              <a:t>Endpoint</a:t>
            </a:r>
            <a:r>
              <a:rPr lang="ko-KR" altLang="en-US"/>
              <a:t>로 트래픽 분산 </a:t>
            </a:r>
            <a:r>
              <a:rPr lang="en-US" altLang="ko-KR"/>
              <a:t>(</a:t>
            </a:r>
            <a:r>
              <a:rPr lang="ko-KR" altLang="en-US"/>
              <a:t>가중치 방식</a:t>
            </a:r>
            <a:r>
              <a:rPr lang="en-US" altLang="ko-KR"/>
              <a:t>/Default</a:t>
            </a:r>
            <a:r>
              <a:rPr lang="ko-KR" altLang="en-US"/>
              <a:t>는</a:t>
            </a:r>
            <a:r>
              <a:rPr lang="en-US" altLang="ko-KR"/>
              <a:t> Azure)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Azure</a:t>
            </a:r>
            <a:r>
              <a:rPr lang="ko-KR" altLang="en-US"/>
              <a:t>에서는 </a:t>
            </a:r>
            <a:r>
              <a:rPr lang="en-US" altLang="ko-KR"/>
              <a:t>SLB(L4)</a:t>
            </a:r>
            <a:r>
              <a:rPr lang="ko-KR" altLang="en-US"/>
              <a:t>를 통한 부하분산</a:t>
            </a:r>
            <a:r>
              <a:rPr lang="en-US" altLang="ko-KR"/>
              <a:t>,  AWS</a:t>
            </a:r>
            <a:r>
              <a:rPr lang="ko-KR" altLang="en-US"/>
              <a:t>는 </a:t>
            </a:r>
            <a:r>
              <a:rPr lang="en-US" altLang="ko-KR"/>
              <a:t>ALB(L7)</a:t>
            </a:r>
            <a:r>
              <a:rPr lang="ko-KR" altLang="en-US"/>
              <a:t>통한 부하 분산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Front</a:t>
            </a:r>
            <a:r>
              <a:rPr lang="ko-KR" altLang="en-US"/>
              <a:t> </a:t>
            </a:r>
            <a:r>
              <a:rPr lang="en-US" altLang="ko-KR"/>
              <a:t>Subnet</a:t>
            </a:r>
            <a:r>
              <a:rPr lang="ko-KR" altLang="en-US"/>
              <a:t>의 웹서버는 클라우드 사업자별 오토스케일링 적용 </a:t>
            </a:r>
            <a:r>
              <a:rPr lang="en-US" altLang="ko-KR"/>
              <a:t>(</a:t>
            </a:r>
            <a:r>
              <a:rPr lang="ko-KR" altLang="en-US"/>
              <a:t>기본 </a:t>
            </a:r>
            <a:r>
              <a:rPr lang="en-US" altLang="ko-KR"/>
              <a:t>1</a:t>
            </a:r>
            <a:r>
              <a:rPr lang="ko-KR" altLang="en-US"/>
              <a:t>대</a:t>
            </a:r>
            <a:r>
              <a:rPr lang="en-US" altLang="ko-KR"/>
              <a:t>, 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대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(Azure </a:t>
            </a:r>
            <a:r>
              <a:rPr lang="ko-KR" altLang="en-US"/>
              <a:t>는 </a:t>
            </a:r>
            <a:r>
              <a:rPr lang="en-US" altLang="ko-KR"/>
              <a:t>VMSS, AWS</a:t>
            </a:r>
            <a:r>
              <a:rPr lang="ko-KR" altLang="en-US"/>
              <a:t>는 </a:t>
            </a:r>
            <a:r>
              <a:rPr lang="en-US" altLang="ko-KR"/>
              <a:t>Auto Scailing Group</a:t>
            </a:r>
            <a:r>
              <a:rPr lang="ko-KR" altLang="en-US"/>
              <a:t>설정</a:t>
            </a:r>
            <a:r>
              <a:rPr lang="en-US" altLang="ko-KR"/>
              <a:t>)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Front Subnet</a:t>
            </a:r>
            <a:r>
              <a:rPr lang="ko-KR" altLang="en-US"/>
              <a:t>에서는 인터넷으로부터 </a:t>
            </a:r>
            <a:r>
              <a:rPr lang="en-US" altLang="ko-KR"/>
              <a:t>80</a:t>
            </a:r>
            <a:r>
              <a:rPr lang="ko-KR" altLang="en-US"/>
              <a:t>포트로 서비스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Backend Subnet</a:t>
            </a:r>
            <a:r>
              <a:rPr lang="ko-KR" altLang="en-US"/>
              <a:t>에서는 </a:t>
            </a:r>
            <a:r>
              <a:rPr lang="en-US" altLang="ko-KR"/>
              <a:t>Front Subnet</a:t>
            </a:r>
            <a:r>
              <a:rPr lang="ko-KR" altLang="en-US"/>
              <a:t>  트래픽만 허용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Azure &lt;-&gt; AWS </a:t>
            </a:r>
            <a:r>
              <a:rPr lang="ko-KR" altLang="en-US"/>
              <a:t>상호 </a:t>
            </a:r>
            <a:r>
              <a:rPr lang="en-US" altLang="ko-KR"/>
              <a:t>VPN</a:t>
            </a:r>
            <a:r>
              <a:rPr lang="ko-KR" altLang="en-US"/>
              <a:t> 연결을 통해 내부 </a:t>
            </a:r>
            <a:r>
              <a:rPr lang="en-US" altLang="ko-KR"/>
              <a:t>IP</a:t>
            </a:r>
            <a:r>
              <a:rPr lang="ko-KR" altLang="en-US"/>
              <a:t>로 접근 허용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모든 설정 완료 후 각 서버 </a:t>
            </a:r>
            <a:r>
              <a:rPr lang="en-US" altLang="ko-KR"/>
              <a:t>CPU</a:t>
            </a:r>
            <a:r>
              <a:rPr lang="ko-KR" altLang="en-US"/>
              <a:t>사용량이 </a:t>
            </a:r>
            <a:r>
              <a:rPr lang="en-US" altLang="ko-KR"/>
              <a:t>70%</a:t>
            </a:r>
            <a:r>
              <a:rPr lang="ko-KR" altLang="en-US"/>
              <a:t>이상인 경우 </a:t>
            </a:r>
            <a:r>
              <a:rPr lang="en-US" altLang="ko-KR"/>
              <a:t>Alert </a:t>
            </a:r>
            <a:r>
              <a:rPr lang="ko-KR" altLang="en-US"/>
              <a:t>이 오도록 설정</a:t>
            </a:r>
            <a:br>
              <a:rPr lang="en-US" altLang="ko-KR"/>
            </a:br>
            <a:r>
              <a:rPr lang="en-US" altLang="ko-KR"/>
              <a:t>(Alert </a:t>
            </a:r>
            <a:r>
              <a:rPr lang="ko-KR" altLang="en-US"/>
              <a:t>수신 메일 계정은 </a:t>
            </a:r>
            <a:r>
              <a:rPr lang="en-US" altLang="ko-KR"/>
              <a:t>Azure </a:t>
            </a:r>
            <a:r>
              <a:rPr lang="ko-KR" altLang="en-US"/>
              <a:t>계정 이메일 주소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NAT</a:t>
            </a:r>
            <a:r>
              <a:rPr lang="ko-KR" altLang="en-US"/>
              <a:t> </a:t>
            </a:r>
            <a:r>
              <a:rPr lang="en-US" altLang="ko-KR"/>
              <a:t>Gateway </a:t>
            </a:r>
            <a:r>
              <a:rPr lang="ko-KR" altLang="en-US"/>
              <a:t>생성 불필요 </a:t>
            </a:r>
            <a:r>
              <a:rPr lang="en-US" altLang="ko-KR"/>
              <a:t>/ LB, Traffic Manager </a:t>
            </a:r>
            <a:r>
              <a:rPr lang="ko-KR" altLang="en-US"/>
              <a:t>생성 등은 옵션 사항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1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참고 자료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07320-A527-487A-A369-9AD93D6D969F}"/>
              </a:ext>
            </a:extLst>
          </p:cNvPr>
          <p:cNvSpPr txBox="1"/>
          <p:nvPr/>
        </p:nvSpPr>
        <p:spPr>
          <a:xfrm>
            <a:off x="708916" y="1551398"/>
            <a:ext cx="106337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AWS Essential </a:t>
            </a:r>
            <a:r>
              <a:rPr lang="ko-KR" altLang="en-US"/>
              <a:t>실습</a:t>
            </a:r>
            <a:endParaRPr lang="en-US" altLang="ko-KR"/>
          </a:p>
          <a:p>
            <a:r>
              <a:rPr lang="en-US" altLang="ko-KR">
                <a:hlinkClick r:id="rId2"/>
              </a:rPr>
              <a:t>https://bit.ly/2G1CkHl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Azure Infrastructure Operations </a:t>
            </a:r>
            <a:r>
              <a:rPr lang="ko-KR" altLang="en-US"/>
              <a:t>실습 </a:t>
            </a:r>
            <a:endParaRPr lang="en-US" altLang="ko-KR"/>
          </a:p>
          <a:p>
            <a:r>
              <a:rPr lang="en-US">
                <a:solidFill>
                  <a:schemeClr val="bg1"/>
                </a:solidFill>
                <a:hlinkClick r:id="rId3"/>
              </a:rPr>
              <a:t>https://bit.ly/2XNI0yZ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Azure Terraform</a:t>
            </a:r>
            <a:r>
              <a:rPr lang="ko-KR" altLang="en-US"/>
              <a:t> 예제</a:t>
            </a:r>
            <a:endParaRPr lang="en-US" altLang="ko-KR"/>
          </a:p>
          <a:p>
            <a:r>
              <a:rPr lang="en-US" altLang="ko-KR">
                <a:hlinkClick r:id="rId4"/>
              </a:rPr>
              <a:t>https://bit.ly/2XQAmUd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AWS Terraform </a:t>
            </a:r>
            <a:r>
              <a:rPr lang="ko-KR" altLang="en-US"/>
              <a:t>예제</a:t>
            </a:r>
            <a:endParaRPr lang="en-US" altLang="ko-KR"/>
          </a:p>
          <a:p>
            <a:r>
              <a:rPr lang="en-US" altLang="ko-KR">
                <a:hlinkClick r:id="rId5"/>
              </a:rPr>
              <a:t>https://bit.ly/2NG7p9N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테라폼 이해하기</a:t>
            </a:r>
            <a:endParaRPr lang="en-US" altLang="ko-KR"/>
          </a:p>
          <a:p>
            <a:r>
              <a:rPr lang="en-US" altLang="ko-KR">
                <a:hlinkClick r:id="rId6"/>
              </a:rPr>
              <a:t>https://bit.ly/2S2vvKu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참고 자료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07320-A527-487A-A369-9AD93D6D969F}"/>
              </a:ext>
            </a:extLst>
          </p:cNvPr>
          <p:cNvSpPr txBox="1"/>
          <p:nvPr/>
        </p:nvSpPr>
        <p:spPr>
          <a:xfrm>
            <a:off x="521207" y="1212351"/>
            <a:ext cx="1099833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</a:t>
            </a:r>
            <a:r>
              <a:rPr lang="ko-KR" altLang="en-US"/>
              <a:t> </a:t>
            </a:r>
            <a:r>
              <a:rPr lang="en-US" altLang="ko-KR"/>
              <a:t>VMSS Custom </a:t>
            </a:r>
            <a:r>
              <a:rPr lang="ko-KR" altLang="en-US"/>
              <a:t>이미지 만들기</a:t>
            </a:r>
            <a:endParaRPr lang="en-US" altLang="ko-KR"/>
          </a:p>
          <a:p>
            <a:r>
              <a:rPr lang="en-US" altLang="ko-KR">
                <a:hlinkClick r:id="rId2"/>
              </a:rPr>
              <a:t>https://docs.microsoft.com/en-us/azure/virtual-machine-scale-sets/tutorial-use-custom-image-cli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AWS Amazon AMI EC2 </a:t>
            </a:r>
            <a:r>
              <a:rPr lang="ko-KR" altLang="en-US"/>
              <a:t>생성할 때 </a:t>
            </a:r>
            <a:r>
              <a:rPr lang="en-US" altLang="ko-KR"/>
              <a:t>Advance </a:t>
            </a:r>
            <a:r>
              <a:rPr lang="ko-KR" altLang="en-US"/>
              <a:t>부분</a:t>
            </a:r>
            <a:r>
              <a:rPr lang="en-US" altLang="ko-KR"/>
              <a:t>, </a:t>
            </a:r>
            <a:r>
              <a:rPr lang="ko-KR" altLang="en-US"/>
              <a:t> </a:t>
            </a:r>
            <a:r>
              <a:rPr lang="en-US" altLang="ko-KR"/>
              <a:t>php, mysql </a:t>
            </a:r>
            <a:r>
              <a:rPr lang="ko-KR" altLang="en-US"/>
              <a:t>설치 예제</a:t>
            </a:r>
            <a:endParaRPr lang="en-US" altLang="ko-KR"/>
          </a:p>
          <a:p>
            <a:r>
              <a:rPr lang="en-US" altLang="ko-KR">
                <a:hlinkClick r:id="rId3"/>
              </a:rPr>
              <a:t>http://for-distribution-cwk.s3-ap-northeast-2.amazonaws.com/aws101_hol_linux_userdata.txt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Azure &lt;-&gt; AWS VPN </a:t>
            </a:r>
            <a:r>
              <a:rPr lang="ko-KR" altLang="en-US"/>
              <a:t>연결 참고자료</a:t>
            </a:r>
            <a:endParaRPr lang="en-US" altLang="ko-KR"/>
          </a:p>
          <a:p>
            <a:r>
              <a:rPr lang="en-US" altLang="ko-KR">
                <a:hlinkClick r:id="rId4"/>
              </a:rPr>
              <a:t>https://hackernoon.com/how-to-connect-between-azure-and-aws-with-managed-services-4b03ec334e8a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AWS LAMP </a:t>
            </a:r>
            <a:r>
              <a:rPr lang="ko-KR" altLang="en-US"/>
              <a:t>설치 </a:t>
            </a:r>
            <a:endParaRPr lang="en-US" altLang="ko-KR"/>
          </a:p>
          <a:p>
            <a:r>
              <a:rPr lang="en-US" altLang="ko-KR">
                <a:hlinkClick r:id="rId5"/>
              </a:rPr>
              <a:t>https://docs.aws.amazon.com/ko_kr/AWSEC2/latest/UserGuide/ec2-lamp-amazon-linux-2.html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Index.php</a:t>
            </a:r>
            <a:r>
              <a:rPr lang="ko-KR" altLang="en-US"/>
              <a:t> 및 </a:t>
            </a:r>
            <a:r>
              <a:rPr lang="en-US" altLang="ko-KR"/>
              <a:t>DB</a:t>
            </a:r>
            <a:r>
              <a:rPr lang="ko-KR" altLang="en-US"/>
              <a:t>접근 테스트 파일 </a:t>
            </a:r>
            <a:endParaRPr lang="en-US" altLang="ko-KR"/>
          </a:p>
          <a:p>
            <a:r>
              <a:rPr lang="en-US" altLang="ko-KR">
                <a:hlinkClick r:id="rId6"/>
              </a:rPr>
              <a:t>https://github.com/lormadus/skcnc_miniproj.git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Azure Terraform</a:t>
            </a:r>
          </a:p>
          <a:p>
            <a:r>
              <a:rPr lang="en-US" altLang="ko-KR">
                <a:hlinkClick r:id="rId7"/>
              </a:rPr>
              <a:t>https://bit.ly/32cma7x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MySQL </a:t>
            </a:r>
            <a:r>
              <a:rPr lang="ko-KR" altLang="en-US"/>
              <a:t>외부 접속 참고 자료</a:t>
            </a:r>
            <a:endParaRPr lang="en-US" altLang="ko-KR"/>
          </a:p>
          <a:p>
            <a:r>
              <a:rPr lang="en-US">
                <a:solidFill>
                  <a:schemeClr val="bg1"/>
                </a:solidFill>
                <a:hlinkClick r:id="rId8"/>
              </a:rPr>
              <a:t>https://bit.ly/2XzYETo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US" altLang="ko-KR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웹서버에서 </a:t>
            </a:r>
            <a:r>
              <a:rPr lang="en-US" altLang="ko-KR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Apaache + PHP </a:t>
            </a:r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설치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07320-A527-487A-A369-9AD93D6D969F}"/>
              </a:ext>
            </a:extLst>
          </p:cNvPr>
          <p:cNvSpPr txBox="1"/>
          <p:nvPr/>
        </p:nvSpPr>
        <p:spPr>
          <a:xfrm>
            <a:off x="521207" y="1212351"/>
            <a:ext cx="9187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1. CentOS</a:t>
            </a:r>
            <a:r>
              <a:rPr lang="ko-KR" altLang="en-US"/>
              <a:t>에서 </a:t>
            </a:r>
            <a:r>
              <a:rPr lang="en-US" altLang="ko-KR"/>
              <a:t>Apache </a:t>
            </a:r>
            <a:r>
              <a:rPr lang="ko-KR" altLang="en-US"/>
              <a:t>설치</a:t>
            </a:r>
            <a:endParaRPr lang="en-US" altLang="ko-KR"/>
          </a:p>
          <a:p>
            <a:r>
              <a:rPr lang="en-US">
                <a:hlinkClick r:id="rId2"/>
              </a:rPr>
              <a:t>https://toma0912.tistory.com/55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ex)</a:t>
            </a:r>
            <a:r>
              <a:rPr lang="ko-KR" altLang="en-US"/>
              <a:t> </a:t>
            </a:r>
            <a:r>
              <a:rPr lang="en-US" altLang="en-US">
                <a:solidFill>
                  <a:srgbClr val="333333"/>
                </a:solidFill>
                <a:latin typeface="Consolas" panose="020B0609020204030204" pitchFamily="49" charset="0"/>
              </a:rPr>
              <a:t>yum install </a:t>
            </a:r>
            <a:r>
              <a:rPr lang="en-US" altLang="en-US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httpd php php-mysql</a:t>
            </a:r>
            <a:r>
              <a:rPr lang="en-US" altLang="en-US" sz="800"/>
              <a:t> </a:t>
            </a:r>
            <a:endParaRPr lang="en-US" altLang="en-US" sz="4400"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DF72D5-44CD-4A16-B988-F7A3BA53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93"/>
            <a:ext cx="65" cy="414814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8241" rIns="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F29B6F-E047-4684-850C-ECE4C330F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25" y="2816135"/>
            <a:ext cx="9737539" cy="1877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0" rIns="0" bIns="301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2. Apache에 php 연동</a:t>
            </a:r>
            <a:endParaRPr kumimoji="0" lang="en-US" altLang="en-US" sz="1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>
                <a:ea typeface="Helvetica Neue"/>
              </a:rPr>
              <a:t>우선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ea typeface="Helvetica Neue"/>
              </a:rPr>
              <a:t>/etc/httpd/conf/httpd.conf </a:t>
            </a:r>
            <a:r>
              <a:rPr kumimoji="0" lang="ko-KR" altLang="en-US" sz="2000" b="0" i="0" u="none" strike="noStrike" cap="none" normalizeH="0" baseline="0">
                <a:ln>
                  <a:noFill/>
                </a:ln>
                <a:effectLst/>
                <a:ea typeface="Helvetica Neue"/>
              </a:rPr>
              <a:t>을 열어서 </a:t>
            </a:r>
            <a:endParaRPr kumimoji="0" lang="en-US" altLang="ko-KR" sz="2000" b="0" i="0" u="none" strike="noStrike" cap="none" normalizeH="0" baseline="0">
              <a:ln>
                <a:noFill/>
              </a:ln>
              <a:effectLst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 Unicode MS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latin typeface="Arial Unicode MS"/>
                <a:ea typeface="Monaco"/>
              </a:rPr>
              <a:t>##</a:t>
            </a:r>
            <a:r>
              <a:rPr lang="ko-KR" altLang="en-US" sz="2000">
                <a:latin typeface="Arial Unicode MS"/>
                <a:ea typeface="Monaco"/>
              </a:rPr>
              <a:t>아래 부분 수정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 Unicode MS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  <a:ea typeface="Monaco"/>
              </a:rPr>
              <a:t>AddType application/x-httpd-php .php .php3 .php4 .php5 .html .htm .inc 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  <a:ea typeface="Monac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  <a:ea typeface="Monaco"/>
              </a:rPr>
              <a:t>DirectoryIndex index.html index.htm index.php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n-US" altLang="en-US" sz="4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8F585-6C28-4AB7-83D1-54AC43191226}"/>
              </a:ext>
            </a:extLst>
          </p:cNvPr>
          <p:cNvSpPr txBox="1"/>
          <p:nvPr/>
        </p:nvSpPr>
        <p:spPr>
          <a:xfrm>
            <a:off x="521207" y="4768486"/>
            <a:ext cx="918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125629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DB</a:t>
            </a:r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서버에서 </a:t>
            </a:r>
            <a:r>
              <a:rPr lang="en-US" altLang="ko-KR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mysql </a:t>
            </a:r>
            <a:r>
              <a:rPr lang="ko-KR" altLang="en-US">
                <a:latin typeface="Segoe UI Light" panose="020B0502040204020203" pitchFamily="34" charset="0"/>
                <a:cs typeface="Segoe UI Light" panose="020B0502040204020203" pitchFamily="34" charset="0"/>
              </a:rPr>
              <a:t>설치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07320-A527-487A-A369-9AD93D6D969F}"/>
              </a:ext>
            </a:extLst>
          </p:cNvPr>
          <p:cNvSpPr txBox="1"/>
          <p:nvPr/>
        </p:nvSpPr>
        <p:spPr>
          <a:xfrm>
            <a:off x="469837" y="906856"/>
            <a:ext cx="9187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CentOS</a:t>
            </a:r>
            <a:r>
              <a:rPr lang="ko-KR" altLang="en-US"/>
              <a:t>에서 </a:t>
            </a:r>
            <a:r>
              <a:rPr lang="en-US" altLang="ko-KR"/>
              <a:t>MariaDB</a:t>
            </a:r>
            <a:r>
              <a:rPr lang="ko-KR" altLang="en-US"/>
              <a:t>설치</a:t>
            </a:r>
            <a:endParaRPr lang="en-US" altLang="ko-KR"/>
          </a:p>
          <a:p>
            <a:r>
              <a:rPr lang="en-US">
                <a:hlinkClick r:id="rId2"/>
              </a:rPr>
              <a:t>https://zetawiki.com/wiki/CentOS7_MariaDB_%EC%84%A4%EC%B9%98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DF72D5-44CD-4A16-B988-F7A3BA53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93"/>
            <a:ext cx="65" cy="414814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8241" rIns="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DE8459-E889-497C-AA61-1996FE60B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31" y="1946157"/>
            <a:ext cx="4443573" cy="4334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74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NanumGothicCoding"/>
              </a:rPr>
              <a:t>yum install MariaDB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8E597-9608-454F-ABB7-24E0E5B49E07}"/>
              </a:ext>
            </a:extLst>
          </p:cNvPr>
          <p:cNvSpPr txBox="1"/>
          <p:nvPr/>
        </p:nvSpPr>
        <p:spPr>
          <a:xfrm>
            <a:off x="469837" y="2461679"/>
            <a:ext cx="9187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MySQL </a:t>
            </a:r>
            <a:r>
              <a:rPr lang="ko-KR" altLang="en-US"/>
              <a:t>서버 설정</a:t>
            </a:r>
            <a:endParaRPr lang="en-US" altLang="ko-KR"/>
          </a:p>
          <a:p>
            <a:endParaRPr lang="en-US"/>
          </a:p>
          <a:p>
            <a:r>
              <a:rPr lang="en-US"/>
              <a:t>1. Mysql </a:t>
            </a:r>
            <a:r>
              <a:rPr lang="ko-KR" altLang="en-US"/>
              <a:t>접속 하셔서 아래와 같이 외부 접속 되도록 권한 설정 </a:t>
            </a:r>
            <a:endParaRPr lang="en-US" altLang="ko-KR"/>
          </a:p>
          <a:p>
            <a:endParaRPr lang="en-US"/>
          </a:p>
          <a:p>
            <a:r>
              <a:rPr lang="en-US"/>
              <a:t>#mysql</a:t>
            </a:r>
            <a:r>
              <a:rPr lang="ko-KR" altLang="en-US"/>
              <a:t> </a:t>
            </a:r>
            <a:r>
              <a:rPr lang="en-US" altLang="ko-KR"/>
              <a:t>–uroot</a:t>
            </a:r>
            <a:r>
              <a:rPr lang="ko-KR" altLang="en-US"/>
              <a:t> </a:t>
            </a:r>
            <a:r>
              <a:rPr lang="en-US" altLang="ko-KR"/>
              <a:t>-p</a:t>
            </a:r>
            <a:endParaRPr lang="en-US"/>
          </a:p>
          <a:p>
            <a:r>
              <a:rPr lang="en-US" b="1"/>
              <a:t>mysql&gt; GRANT</a:t>
            </a:r>
            <a:r>
              <a:rPr lang="en-US"/>
              <a:t> </a:t>
            </a:r>
            <a:r>
              <a:rPr lang="en-US" b="1"/>
              <a:t>ALL</a:t>
            </a:r>
            <a:r>
              <a:rPr lang="en-US"/>
              <a:t> PRIVILEGES </a:t>
            </a:r>
            <a:r>
              <a:rPr lang="en-US" b="1"/>
              <a:t>ON</a:t>
            </a:r>
            <a:r>
              <a:rPr lang="en-US"/>
              <a:t> *.* </a:t>
            </a:r>
            <a:r>
              <a:rPr lang="en-US" b="1"/>
              <a:t>TO</a:t>
            </a:r>
            <a:r>
              <a:rPr lang="en-US"/>
              <a:t> ‘root</a:t>
            </a:r>
            <a:r>
              <a:rPr lang="en-US" altLang="ko-KR"/>
              <a:t>'@'%'</a:t>
            </a:r>
            <a:r>
              <a:rPr lang="ko-KR" altLang="en-US"/>
              <a:t> </a:t>
            </a:r>
            <a:r>
              <a:rPr lang="en-US"/>
              <a:t>IDENTIFIED </a:t>
            </a:r>
            <a:r>
              <a:rPr lang="en-US" b="1"/>
              <a:t>BY</a:t>
            </a:r>
            <a:r>
              <a:rPr lang="en-US"/>
              <a:t> ‘</a:t>
            </a:r>
            <a:r>
              <a:rPr lang="en-US" altLang="ko-KR"/>
              <a:t>’;</a:t>
            </a:r>
          </a:p>
          <a:p>
            <a:r>
              <a:rPr lang="en-US" b="1"/>
              <a:t>mysql&gt; FLUSH</a:t>
            </a:r>
            <a:r>
              <a:rPr lang="en-US"/>
              <a:t> PRIVILEGES;</a:t>
            </a:r>
          </a:p>
          <a:p>
            <a:endParaRPr lang="en-US"/>
          </a:p>
          <a:p>
            <a:r>
              <a:rPr lang="en-US" altLang="ko-KR"/>
              <a:t>2. MySQL Listen IP</a:t>
            </a:r>
            <a:r>
              <a:rPr lang="ko-KR" altLang="en-US"/>
              <a:t>대역 설정  </a:t>
            </a:r>
            <a:r>
              <a:rPr lang="en-US" altLang="ko-KR"/>
              <a:t>- my.cnf </a:t>
            </a:r>
            <a:r>
              <a:rPr lang="ko-KR" altLang="en-US"/>
              <a:t>파일에서 </a:t>
            </a:r>
            <a:r>
              <a:rPr lang="en-US" altLang="ko-KR"/>
              <a:t>bind </a:t>
            </a:r>
            <a:r>
              <a:rPr lang="ko-KR" altLang="en-US"/>
              <a:t>부분 수정 후 </a:t>
            </a:r>
            <a:r>
              <a:rPr lang="en-US" altLang="ko-KR"/>
              <a:t>MySQL</a:t>
            </a:r>
            <a:r>
              <a:rPr lang="ko-KR" altLang="en-US"/>
              <a:t>재시작  </a:t>
            </a:r>
            <a:endParaRPr lang="en-US" altLang="ko-KR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81C08-7FEE-4AEA-91E5-ED6E198E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1" y="5284544"/>
            <a:ext cx="4083978" cy="13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AZFW.potx" id="{F89BCFF7-FBDB-4628-96E1-47B6D8B60CBD}" vid="{390EE8EF-D935-4CE2-8DDA-5AAA80C96F9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ED6A94-6CEC-4690-B5D0-3E831BCC769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0</TotalTime>
  <Words>799</Words>
  <Application>Microsoft Office PowerPoint</Application>
  <PresentationFormat>와이드스크린</PresentationFormat>
  <Paragraphs>185</Paragraphs>
  <Slides>10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WelcomeDoc</vt:lpstr>
      <vt:lpstr>Custom Design</vt:lpstr>
      <vt:lpstr>2_5-50203_Microsoft_Ignite_Template</vt:lpstr>
      <vt:lpstr>SK C&amp;C</vt:lpstr>
      <vt:lpstr>목표</vt:lpstr>
      <vt:lpstr>PowerPoint 프레젠테이션</vt:lpstr>
      <vt:lpstr>확인 사항</vt:lpstr>
      <vt:lpstr>확인 사항</vt:lpstr>
      <vt:lpstr>참고 자료</vt:lpstr>
      <vt:lpstr>참고 자료</vt:lpstr>
      <vt:lpstr>웹서버에서 - Apaache + PHP 설치 </vt:lpstr>
      <vt:lpstr>DB서버에서 - mysql 설치 </vt:lpstr>
      <vt:lpstr>GitHub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 C&amp;C</dc:title>
  <dc:creator/>
  <cp:keywords/>
  <cp:lastModifiedBy/>
  <cp:revision>2</cp:revision>
  <dcterms:created xsi:type="dcterms:W3CDTF">2019-07-07T16:54:41Z</dcterms:created>
  <dcterms:modified xsi:type="dcterms:W3CDTF">2019-09-24T00:38:04Z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